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F3A50166-41AF-4C34-9DCE-E1DCE8AFFED2}">
          <p14:sldIdLst>
            <p14:sldId id="256"/>
            <p14:sldId id="257"/>
            <p14:sldId id="258"/>
            <p14:sldId id="259"/>
            <p14:sldId id="260"/>
            <p14:sldId id="261"/>
            <p14:sldId id="264"/>
            <p14:sldId id="262"/>
            <p14:sldId id="263"/>
            <p14:sldId id="265"/>
            <p14:sldId id="266"/>
            <p14:sldId id="267"/>
            <p14:sldId id="268"/>
            <p14:sldId id="269"/>
            <p14:sldId id="270"/>
            <p14:sldId id="271"/>
            <p14:sldId id="272"/>
            <p14:sldId id="273"/>
            <p14:sldId id="274"/>
            <p14:sldId id="275"/>
            <p14:sldId id="277"/>
            <p14:sldId id="278"/>
            <p14:sldId id="276"/>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9467" autoAdjust="0"/>
  </p:normalViewPr>
  <p:slideViewPr>
    <p:cSldViewPr>
      <p:cViewPr varScale="1">
        <p:scale>
          <a:sx n="63" d="100"/>
          <a:sy n="63" d="100"/>
        </p:scale>
        <p:origin x="138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D0D9305-C946-47C7-8718-A0CDCBFFC3E5}" type="datetimeFigureOut">
              <a:rPr lang="tr-TR" smtClean="0"/>
              <a:t>16.4.2019</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79915A4-CB96-49D0-B516-02CC3FED67BF}" type="slidenum">
              <a:rPr lang="tr-TR" smtClean="0"/>
              <a:t>‹#›</a:t>
            </a:fld>
            <a:endParaRPr lang="tr-TR"/>
          </a:p>
        </p:txBody>
      </p:sp>
    </p:spTree>
    <p:extLst>
      <p:ext uri="{BB962C8B-B14F-4D97-AF65-F5344CB8AC3E}">
        <p14:creationId xmlns:p14="http://schemas.microsoft.com/office/powerpoint/2010/main" val="19699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E5C1E78-7104-478A-8EB3-0A27C6B765E9}" type="datetime1">
              <a:rPr lang="tr-TR" smtClean="0"/>
              <a:t>16.4.2019</a:t>
            </a:fld>
            <a:endParaRPr lang="tr-TR"/>
          </a:p>
        </p:txBody>
      </p:sp>
      <p:sp>
        <p:nvSpPr>
          <p:cNvPr id="5" name="Altbilgi Yer Tutucusu 4"/>
          <p:cNvSpPr>
            <a:spLocks noGrp="1"/>
          </p:cNvSpPr>
          <p:nvPr>
            <p:ph type="ftr" sz="quarter" idx="11"/>
          </p:nvPr>
        </p:nvSpPr>
        <p:spPr/>
        <p:txBody>
          <a:bodyPr/>
          <a:lstStyle/>
          <a:p>
            <a:r>
              <a:rPr lang="tr-TR" dirty="0" smtClean="0"/>
              <a:t>Prof. Dr. Hüner Şencan</a:t>
            </a:r>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4225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lvl1pPr>
              <a:defRPr>
                <a:solidFill>
                  <a:schemeClr val="tx1"/>
                </a:solidFill>
              </a:defRPr>
            </a:lvl1p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265064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F4CA-1B31-4FEB-B67E-DEC7B5D4B85D}" type="datetime1">
              <a:rPr lang="tr-TR" smtClean="0"/>
              <a:t>16.4.2019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tr-TR" dirty="0" smtClean="0"/>
              <a:t>Prof. Dr. Hüner Şencan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F76F-C135-4C74-B914-C73210BC11CF}" type="slidenum">
              <a:rPr lang="tr-TR" smtClean="0"/>
              <a:t>‹#›</a:t>
            </a:fld>
            <a:endParaRPr lang="tr-TR"/>
          </a:p>
        </p:txBody>
      </p:sp>
    </p:spTree>
    <p:extLst>
      <p:ext uri="{BB962C8B-B14F-4D97-AF65-F5344CB8AC3E}">
        <p14:creationId xmlns:p14="http://schemas.microsoft.com/office/powerpoint/2010/main" val="295942507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86164"/>
            <a:ext cx="7772400" cy="1820773"/>
          </a:xfrm>
        </p:spPr>
        <p:txBody>
          <a:bodyPr>
            <a:normAutofit/>
          </a:bodyPr>
          <a:lstStyle/>
          <a:p>
            <a:r>
              <a:rPr lang="tr-TR" sz="3300" dirty="0"/>
              <a:t>EASA Part </a:t>
            </a:r>
            <a:r>
              <a:rPr lang="tr-TR" sz="3300" dirty="0" smtClean="0"/>
              <a:t>66 için Module 9: Human Factors</a:t>
            </a:r>
            <a:br>
              <a:rPr lang="tr-TR" sz="3300" dirty="0" smtClean="0"/>
            </a:br>
            <a:r>
              <a:rPr lang="tr-TR" sz="1600" dirty="0"/>
              <a:t>Lisans </a:t>
            </a:r>
            <a:r>
              <a:rPr lang="tr-TR" sz="1600" dirty="0" smtClean="0"/>
              <a:t>Sınıfı:  </a:t>
            </a:r>
            <a:r>
              <a:rPr lang="tr-TR" sz="1600" dirty="0"/>
              <a:t>B1 ve B2 </a:t>
            </a:r>
            <a:r>
              <a:rPr lang="tr-TR" dirty="0" smtClean="0"/>
              <a:t/>
            </a:r>
            <a:br>
              <a:rPr lang="tr-TR" dirty="0" smtClean="0"/>
            </a:br>
            <a:r>
              <a:rPr lang="tr-TR" sz="5600" dirty="0" smtClean="0"/>
              <a:t>İnsan Hatası – 9.8 </a:t>
            </a:r>
            <a:endParaRPr lang="tr-TR" sz="5600" dirty="0"/>
          </a:p>
        </p:txBody>
      </p:sp>
      <p:sp>
        <p:nvSpPr>
          <p:cNvPr id="3" name="Alt Başlık 2"/>
          <p:cNvSpPr>
            <a:spLocks noGrp="1"/>
          </p:cNvSpPr>
          <p:nvPr>
            <p:ph type="subTitle" idx="1"/>
          </p:nvPr>
        </p:nvSpPr>
        <p:spPr>
          <a:xfrm>
            <a:off x="1371600" y="4437112"/>
            <a:ext cx="6400800" cy="1201688"/>
          </a:xfrm>
        </p:spPr>
        <p:txBody>
          <a:bodyPr/>
          <a:lstStyle/>
          <a:p>
            <a:r>
              <a:rPr lang="tr-TR" sz="2600" dirty="0" smtClean="0"/>
              <a:t>Prof. Dr. Hüner Şencan</a:t>
            </a:r>
          </a:p>
          <a:p>
            <a:r>
              <a:rPr lang="tr-TR" sz="2600" dirty="0" smtClean="0"/>
              <a:t>İstanbul Ticaret Üniversitesi  </a:t>
            </a:r>
          </a:p>
          <a:p>
            <a:endParaRPr lang="tr-TR" dirty="0"/>
          </a:p>
        </p:txBody>
      </p:sp>
      <p:sp>
        <p:nvSpPr>
          <p:cNvPr id="5" name="Metin kutusu 4"/>
          <p:cNvSpPr txBox="1"/>
          <p:nvPr/>
        </p:nvSpPr>
        <p:spPr>
          <a:xfrm>
            <a:off x="611560" y="773996"/>
            <a:ext cx="2880320" cy="369332"/>
          </a:xfrm>
          <a:prstGeom prst="rect">
            <a:avLst/>
          </a:prstGeom>
          <a:noFill/>
        </p:spPr>
        <p:txBody>
          <a:bodyPr wrap="square" rtlCol="0">
            <a:spAutoFit/>
          </a:bodyPr>
          <a:lstStyle/>
          <a:p>
            <a:r>
              <a:rPr lang="tr-TR" dirty="0" smtClean="0"/>
              <a:t>11. Hafta</a:t>
            </a:r>
            <a:endParaRPr lang="tr-TR" dirty="0"/>
          </a:p>
        </p:txBody>
      </p:sp>
    </p:spTree>
    <p:extLst>
      <p:ext uri="{BB962C8B-B14F-4D97-AF65-F5344CB8AC3E}">
        <p14:creationId xmlns:p14="http://schemas.microsoft.com/office/powerpoint/2010/main" val="61143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Düzeltilebilir-düzeltilemez hatalar</a:t>
            </a:r>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10</a:t>
            </a:fld>
            <a:endParaRPr lang="tr-TR"/>
          </a:p>
        </p:txBody>
      </p:sp>
      <p:sp>
        <p:nvSpPr>
          <p:cNvPr id="9" name="AutoShape 2" descr="Image result for &quot;irreversible error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5976664" cy="349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İçerik Yer Tutucusu 2"/>
          <p:cNvSpPr>
            <a:spLocks noGrp="1"/>
          </p:cNvSpPr>
          <p:nvPr>
            <p:ph idx="1"/>
          </p:nvPr>
        </p:nvSpPr>
        <p:spPr>
          <a:xfrm>
            <a:off x="827583" y="4837320"/>
            <a:ext cx="7743003" cy="1544008"/>
          </a:xfrm>
        </p:spPr>
        <p:txBody>
          <a:bodyPr>
            <a:normAutofit lnSpcReduction="10000"/>
          </a:bodyPr>
          <a:lstStyle/>
          <a:p>
            <a:pPr marL="0" indent="0">
              <a:buNone/>
            </a:pPr>
            <a:r>
              <a:rPr lang="tr-TR" dirty="0" smtClean="0"/>
              <a:t>Operatör vidayı çok iyi sıktığını düşünüyordu ama… Artık, geçmiş olsun… Her şey sil baştan… Mutlaka birileri bedelini ödeyecek…</a:t>
            </a:r>
            <a:endParaRPr lang="tr-TR" dirty="0"/>
          </a:p>
        </p:txBody>
      </p:sp>
    </p:spTree>
    <p:extLst>
      <p:ext uri="{BB962C8B-B14F-4D97-AF65-F5344CB8AC3E}">
        <p14:creationId xmlns:p14="http://schemas.microsoft.com/office/powerpoint/2010/main" val="294954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Düzeltilebilir-düzeltilemez hatalar</a:t>
            </a:r>
          </a:p>
        </p:txBody>
      </p:sp>
      <p:sp>
        <p:nvSpPr>
          <p:cNvPr id="3" name="İçerik Yer Tutucusu 2"/>
          <p:cNvSpPr>
            <a:spLocks noGrp="1"/>
          </p:cNvSpPr>
          <p:nvPr>
            <p:ph idx="1"/>
          </p:nvPr>
        </p:nvSpPr>
        <p:spPr/>
        <p:txBody>
          <a:bodyPr>
            <a:normAutofit fontScale="77500" lnSpcReduction="20000"/>
          </a:bodyPr>
          <a:lstStyle/>
          <a:p>
            <a:r>
              <a:rPr lang="tr-TR" dirty="0" smtClean="0"/>
              <a:t>Düzeltilebilir hata bir pilotun alması gereken yakıtı yanlış hesaplaması olabilir. Böyle bir durumda en yakın hava alanına iner ve yakıt takviyesi yapar. Bu düzeltilebilir veya geri dönüşü olan bir hatadır.</a:t>
            </a:r>
          </a:p>
          <a:p>
            <a:r>
              <a:rPr lang="tr-TR" dirty="0" smtClean="0"/>
              <a:t>Fakat havada iken </a:t>
            </a:r>
            <a:r>
              <a:rPr lang="tr-TR" u="sng" dirty="0" smtClean="0"/>
              <a:t>yakıtını yanlışlıkla boşaltırsa  </a:t>
            </a:r>
            <a:r>
              <a:rPr lang="tr-TR" dirty="0" smtClean="0"/>
              <a:t>artık fazla bir seçeneği yoktur. Yakıt gitmiştir ve </a:t>
            </a:r>
            <a:r>
              <a:rPr lang="tr-TR" dirty="0" smtClean="0">
                <a:solidFill>
                  <a:srgbClr val="C00000"/>
                </a:solidFill>
              </a:rPr>
              <a:t>düzeltilemez</a:t>
            </a:r>
            <a:r>
              <a:rPr lang="tr-TR" dirty="0" smtClean="0"/>
              <a:t> bir hata ile karşı karşıyadır. </a:t>
            </a:r>
          </a:p>
          <a:p>
            <a:r>
              <a:rPr lang="tr-TR" dirty="0" smtClean="0"/>
              <a:t>İyi tasarlanmış sistemlerde, iyi tasarlanmış faaliyet prosedürlerinde  hatalar karşısında genellikle geri dönüş yapılabilir ve söz konusu hatalar düzeltilebilir. Bakım mühendisi bir parçayı yanlış yerleştirmişse, uçak kalkmadan önce yapılan son testlerde bu durum tespit edilir ve gerekli müdahale yapılarak iyileştirme yapılır. Bunun için </a:t>
            </a:r>
            <a:r>
              <a:rPr lang="tr-TR" b="1" dirty="0" smtClean="0">
                <a:solidFill>
                  <a:srgbClr val="C00000"/>
                </a:solidFill>
              </a:rPr>
              <a:t>kontrol</a:t>
            </a:r>
            <a:r>
              <a:rPr lang="tr-TR" dirty="0" smtClean="0"/>
              <a:t> ve </a:t>
            </a:r>
            <a:r>
              <a:rPr lang="tr-TR" b="1" dirty="0" smtClean="0">
                <a:solidFill>
                  <a:srgbClr val="C00000"/>
                </a:solidFill>
              </a:rPr>
              <a:t>denetim</a:t>
            </a:r>
            <a:r>
              <a:rPr lang="tr-TR" dirty="0" smtClean="0">
                <a:solidFill>
                  <a:srgbClr val="C00000"/>
                </a:solidFill>
              </a:rPr>
              <a:t> </a:t>
            </a:r>
            <a:r>
              <a:rPr lang="tr-TR" dirty="0" smtClean="0"/>
              <a:t>prosedürleri titizlikle uygulanır.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11</a:t>
            </a:fld>
            <a:endParaRPr lang="tr-TR"/>
          </a:p>
        </p:txBody>
      </p:sp>
    </p:spTree>
    <p:extLst>
      <p:ext uri="{BB962C8B-B14F-4D97-AF65-F5344CB8AC3E}">
        <p14:creationId xmlns:p14="http://schemas.microsoft.com/office/powerpoint/2010/main" val="30466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12</a:t>
            </a:fld>
            <a:endParaRPr lang="tr-TR"/>
          </a:p>
        </p:txBody>
      </p:sp>
      <p:pic>
        <p:nvPicPr>
          <p:cNvPr id="9220" name="Picture 4" descr="File:Fig1Ra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52" y="1546556"/>
            <a:ext cx="8854611" cy="488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8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r>
              <a:rPr lang="tr-TR" dirty="0" smtClean="0"/>
              <a:t>Slip - </a:t>
            </a:r>
            <a:r>
              <a:rPr lang="tr-TR" b="1" dirty="0" smtClean="0">
                <a:solidFill>
                  <a:srgbClr val="C00000"/>
                </a:solidFill>
              </a:rPr>
              <a:t>taksir</a:t>
            </a:r>
            <a:r>
              <a:rPr lang="tr-TR" dirty="0" smtClean="0"/>
              <a:t>  demektir</a:t>
            </a:r>
            <a:br>
              <a:rPr lang="tr-TR" dirty="0" smtClean="0"/>
            </a:br>
            <a:r>
              <a:rPr lang="tr-TR" dirty="0" smtClean="0"/>
              <a:t>İşin kusurlu yapılması anlamına gelir</a:t>
            </a:r>
            <a:endParaRPr lang="tr-TR" dirty="0"/>
          </a:p>
        </p:txBody>
      </p:sp>
      <p:sp>
        <p:nvSpPr>
          <p:cNvPr id="3" name="İçerik Yer Tutucusu 2"/>
          <p:cNvSpPr>
            <a:spLocks noGrp="1"/>
          </p:cNvSpPr>
          <p:nvPr>
            <p:ph idx="1"/>
          </p:nvPr>
        </p:nvSpPr>
        <p:spPr/>
        <p:txBody>
          <a:bodyPr>
            <a:normAutofit fontScale="70000" lnSpcReduction="20000"/>
          </a:bodyPr>
          <a:lstStyle/>
          <a:p>
            <a:r>
              <a:rPr lang="tr-TR" dirty="0"/>
              <a:t>G</a:t>
            </a:r>
            <a:r>
              <a:rPr lang="tr-TR" dirty="0" smtClean="0"/>
              <a:t>örevin</a:t>
            </a:r>
            <a:r>
              <a:rPr lang="tr-TR" dirty="0"/>
              <a:t> </a:t>
            </a:r>
            <a:r>
              <a:rPr lang="tr-TR" b="1" dirty="0"/>
              <a:t>eksik</a:t>
            </a:r>
            <a:r>
              <a:rPr lang="tr-TR" dirty="0"/>
              <a:t>, </a:t>
            </a:r>
            <a:r>
              <a:rPr lang="tr-TR" b="1" dirty="0"/>
              <a:t>kötü</a:t>
            </a:r>
            <a:r>
              <a:rPr lang="tr-TR" dirty="0"/>
              <a:t> veya </a:t>
            </a:r>
            <a:r>
              <a:rPr lang="tr-TR" b="1" dirty="0"/>
              <a:t>yetersiz</a:t>
            </a:r>
            <a:r>
              <a:rPr lang="tr-TR" dirty="0"/>
              <a:t> olarak yerine </a:t>
            </a:r>
            <a:r>
              <a:rPr lang="tr-TR" dirty="0" smtClean="0"/>
              <a:t>getirmesidir. Hukukta bu olaya «taksir» adı verilir. Taksir, </a:t>
            </a:r>
            <a:r>
              <a:rPr lang="tr-TR" b="1" dirty="0" smtClean="0">
                <a:solidFill>
                  <a:srgbClr val="C00000"/>
                </a:solidFill>
              </a:rPr>
              <a:t>kusurlu iş </a:t>
            </a:r>
            <a:r>
              <a:rPr lang="tr-TR" dirty="0" smtClean="0"/>
              <a:t>demektir. </a:t>
            </a:r>
            <a:r>
              <a:rPr lang="tr-TR" dirty="0"/>
              <a:t> </a:t>
            </a:r>
            <a:endParaRPr lang="tr-TR" dirty="0" smtClean="0"/>
          </a:p>
          <a:p>
            <a:r>
              <a:rPr lang="tr-TR" dirty="0" smtClean="0"/>
              <a:t>Slip yani </a:t>
            </a:r>
            <a:r>
              <a:rPr lang="tr-TR" b="1" dirty="0" smtClean="0">
                <a:solidFill>
                  <a:srgbClr val="C00000"/>
                </a:solidFill>
              </a:rPr>
              <a:t>taksir</a:t>
            </a:r>
            <a:r>
              <a:rPr lang="tr-TR" dirty="0" smtClean="0"/>
              <a:t> «beceri temelli» bir uygulama hatasıdır. Kişi tanıdık ve bildik durumlarda hep aynı becerileri uyguluyor olduğundan  farkında olmadan işi doğru olmayan bir şekilde yapar. Eksik yapar, kötü yapar veya yetersiz yapar. </a:t>
            </a:r>
          </a:p>
          <a:p>
            <a:r>
              <a:rPr lang="tr-TR" dirty="0" smtClean="0"/>
              <a:t>Taksir «gözlenebilir hareketlerle» ilgilidir. Hızlı ve dikkatsiz çalışma, özensiz çalışma, algılayamama nedeniyle bir olguyu </a:t>
            </a:r>
            <a:r>
              <a:rPr lang="tr-TR" b="1" dirty="0" smtClean="0">
                <a:solidFill>
                  <a:srgbClr val="C00000"/>
                </a:solidFill>
              </a:rPr>
              <a:t>olması gerektiği gibi değil eksik yapma </a:t>
            </a:r>
            <a:r>
              <a:rPr lang="tr-TR" dirty="0" smtClean="0"/>
              <a:t>anlamına gelir. Dikkat etmeme, iyi algılamama, özen göstermeme, işi yarım yamalak yapma taksir hatasıdır. </a:t>
            </a:r>
          </a:p>
          <a:p>
            <a:r>
              <a:rPr lang="tr-TR" dirty="0"/>
              <a:t>İş Kanunu'nun 18. maddesine göre </a:t>
            </a:r>
            <a:r>
              <a:rPr lang="tr-TR" b="1" dirty="0" smtClean="0">
                <a:solidFill>
                  <a:srgbClr val="C00000"/>
                </a:solidFill>
              </a:rPr>
              <a:t>taksirli çalışan kişiye </a:t>
            </a:r>
            <a:r>
              <a:rPr lang="tr-TR" dirty="0" smtClean="0"/>
              <a:t>kıdem </a:t>
            </a:r>
            <a:r>
              <a:rPr lang="tr-TR" dirty="0"/>
              <a:t>ve ihbar tazminatı ödenerek “geçerli nedenle” </a:t>
            </a:r>
            <a:r>
              <a:rPr lang="tr-TR" dirty="0" smtClean="0"/>
              <a:t>iş akdi fesih edilebilir.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13</a:t>
            </a:fld>
            <a:endParaRPr lang="tr-TR"/>
          </a:p>
        </p:txBody>
      </p:sp>
    </p:spTree>
    <p:extLst>
      <p:ext uri="{BB962C8B-B14F-4D97-AF65-F5344CB8AC3E}">
        <p14:creationId xmlns:p14="http://schemas.microsoft.com/office/powerpoint/2010/main" val="229369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r>
              <a:rPr lang="tr-TR" dirty="0" smtClean="0"/>
              <a:t>Lapses – </a:t>
            </a:r>
            <a:r>
              <a:rPr lang="tr-TR" b="1" dirty="0" smtClean="0">
                <a:solidFill>
                  <a:srgbClr val="C00000"/>
                </a:solidFill>
              </a:rPr>
              <a:t>savsaklama </a:t>
            </a:r>
            <a:r>
              <a:rPr lang="tr-TR" dirty="0" smtClean="0"/>
              <a:t>demektir</a:t>
            </a:r>
            <a:r>
              <a:rPr lang="tr-TR" dirty="0"/>
              <a:t/>
            </a:r>
            <a:br>
              <a:rPr lang="tr-TR" dirty="0"/>
            </a:br>
            <a:r>
              <a:rPr lang="tr-TR" dirty="0"/>
              <a:t>İşin </a:t>
            </a:r>
            <a:r>
              <a:rPr lang="tr-TR" dirty="0" smtClean="0"/>
              <a:t>«ihmal edilmesi» anlamına </a:t>
            </a:r>
            <a:r>
              <a:rPr lang="tr-TR" dirty="0"/>
              <a:t>gelir</a:t>
            </a:r>
          </a:p>
        </p:txBody>
      </p:sp>
      <p:sp>
        <p:nvSpPr>
          <p:cNvPr id="3" name="İçerik Yer Tutucusu 2"/>
          <p:cNvSpPr>
            <a:spLocks noGrp="1"/>
          </p:cNvSpPr>
          <p:nvPr>
            <p:ph idx="1"/>
          </p:nvPr>
        </p:nvSpPr>
        <p:spPr/>
        <p:txBody>
          <a:bodyPr>
            <a:normAutofit fontScale="77500" lnSpcReduction="20000"/>
          </a:bodyPr>
          <a:lstStyle/>
          <a:p>
            <a:r>
              <a:rPr lang="tr-TR" dirty="0" smtClean="0"/>
              <a:t>Savsaklama veya ihmal etme daha çok «hafıza» veya «bellek» ile ilgilidir. Personel yapması gereken eylemi, hareketi veya  işi unutur.  Veya kasıtlı olarak görmezlikten gelir. İhmal eder veya bir kuralı ihlal eder.  </a:t>
            </a:r>
          </a:p>
          <a:p>
            <a:r>
              <a:rPr lang="tr-TR" dirty="0" smtClean="0"/>
              <a:t>Örneğin bir </a:t>
            </a:r>
            <a:r>
              <a:rPr lang="tr-TR" u="sng" dirty="0" smtClean="0"/>
              <a:t>kontrol listesindeki </a:t>
            </a:r>
            <a:r>
              <a:rPr lang="tr-TR" dirty="0" smtClean="0"/>
              <a:t>maddelerden bir kısmını ihmal etmek, görmezlikten gelmek veya gereğini yerine getirmemek «</a:t>
            </a:r>
            <a:r>
              <a:rPr lang="tr-TR" dirty="0" err="1" smtClean="0"/>
              <a:t>laps</a:t>
            </a:r>
            <a:r>
              <a:rPr lang="tr-TR" dirty="0" smtClean="0"/>
              <a:t>» olarak adlandırılır. Bu tür kişiler bir süre sonra «ihmalkâr» olarak adlandırılır. </a:t>
            </a:r>
          </a:p>
          <a:p>
            <a:r>
              <a:rPr lang="tr-TR" dirty="0" smtClean="0"/>
              <a:t>Pilotların inişte </a:t>
            </a:r>
            <a:r>
              <a:rPr lang="tr-TR" dirty="0" err="1" smtClean="0"/>
              <a:t>flap’ların</a:t>
            </a:r>
            <a:r>
              <a:rPr lang="tr-TR" dirty="0" smtClean="0"/>
              <a:t> (kanatçıkların) ayarlarını yapmayı unutması  bir </a:t>
            </a:r>
            <a:r>
              <a:rPr lang="tr-TR" dirty="0" err="1" smtClean="0"/>
              <a:t>laps</a:t>
            </a:r>
            <a:r>
              <a:rPr lang="tr-TR" dirty="0" smtClean="0"/>
              <a:t> veya ihmaldir. </a:t>
            </a:r>
          </a:p>
          <a:p>
            <a:r>
              <a:rPr lang="tr-TR" dirty="0" smtClean="0"/>
              <a:t>Personelin '</a:t>
            </a:r>
            <a:r>
              <a:rPr lang="tr-TR" dirty="0"/>
              <a:t>'verilen işi, uyarılmasına rağmen yerine getirmemesi veya </a:t>
            </a:r>
            <a:r>
              <a:rPr lang="tr-TR" b="1" dirty="0"/>
              <a:t>savsaklaması</a:t>
            </a:r>
            <a:r>
              <a:rPr lang="tr-TR" dirty="0" smtClean="0"/>
              <a:t>'‘ haklı </a:t>
            </a:r>
            <a:r>
              <a:rPr lang="tr-TR" dirty="0"/>
              <a:t>fesih sebepleri arasında </a:t>
            </a:r>
            <a:r>
              <a:rPr lang="tr-TR" dirty="0" smtClean="0"/>
              <a:t>sayılmıştır.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14</a:t>
            </a:fld>
            <a:endParaRPr lang="tr-TR"/>
          </a:p>
        </p:txBody>
      </p:sp>
    </p:spTree>
    <p:extLst>
      <p:ext uri="{BB962C8B-B14F-4D97-AF65-F5344CB8AC3E}">
        <p14:creationId xmlns:p14="http://schemas.microsoft.com/office/powerpoint/2010/main" val="237474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Mistake, Yanlışlıklar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15</a:t>
            </a:fld>
            <a:endParaRPr lang="tr-TR"/>
          </a:p>
        </p:txBody>
      </p:sp>
      <p:pic>
        <p:nvPicPr>
          <p:cNvPr id="10242" name="Picture 2" descr="Image result for slip vs la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48" y="2420888"/>
            <a:ext cx="767730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8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a:t>Mistake, </a:t>
            </a:r>
            <a:r>
              <a:rPr lang="tr-TR" dirty="0" smtClean="0"/>
              <a:t>Yanlışlıklar</a:t>
            </a:r>
            <a:endParaRPr lang="tr-TR" dirty="0"/>
          </a:p>
        </p:txBody>
      </p:sp>
      <p:sp>
        <p:nvSpPr>
          <p:cNvPr id="3" name="İçerik Yer Tutucusu 2"/>
          <p:cNvSpPr>
            <a:spLocks noGrp="1"/>
          </p:cNvSpPr>
          <p:nvPr>
            <p:ph idx="1"/>
          </p:nvPr>
        </p:nvSpPr>
        <p:spPr>
          <a:xfrm>
            <a:off x="457200" y="1412776"/>
            <a:ext cx="8363272" cy="4713387"/>
          </a:xfrm>
        </p:spPr>
        <p:txBody>
          <a:bodyPr>
            <a:noAutofit/>
          </a:bodyPr>
          <a:lstStyle/>
          <a:p>
            <a:r>
              <a:rPr lang="tr-TR" sz="1900" dirty="0" smtClean="0"/>
              <a:t>Durumlar tanıdık veya bildik türden değilse bu kez personel tecrübesine ve becerisine değil «yazılı kurallara» veya «mevcut bilgilere» başvurur. </a:t>
            </a:r>
          </a:p>
          <a:p>
            <a:r>
              <a:rPr lang="tr-TR" sz="1900" dirty="0" smtClean="0"/>
              <a:t>Sorunu ezberlemiş olduğu kurallara göre çözmeye çalışır ve farkına varmadan «kural temelli yanlış» işler. Hatanın sebebi, önceki işlerde iyi sonuç veren </a:t>
            </a:r>
            <a:r>
              <a:rPr lang="tr-TR" sz="1900" dirty="0" smtClean="0">
                <a:solidFill>
                  <a:srgbClr val="C00000"/>
                </a:solidFill>
              </a:rPr>
              <a:t>doğru kuralı </a:t>
            </a:r>
            <a:r>
              <a:rPr lang="tr-TR" sz="1900" dirty="0" smtClean="0"/>
              <a:t>yanlış yerde veya yanlış malzeme üzerinde uygulamasıdır. </a:t>
            </a:r>
          </a:p>
          <a:p>
            <a:r>
              <a:rPr lang="tr-TR" sz="1900" dirty="0" smtClean="0"/>
              <a:t>Yanlışlıklar «yetersiz planlamadan» kaynaklanır. </a:t>
            </a:r>
          </a:p>
          <a:p>
            <a:r>
              <a:rPr lang="tr-TR" sz="1900" dirty="0" smtClean="0"/>
              <a:t>Kişi yapmak istediği şeyi yapmıştır, fakat sonuç alamamıştır. Çünkü «amacı» veya «planı» yanlıştır. </a:t>
            </a:r>
          </a:p>
          <a:p>
            <a:r>
              <a:rPr lang="tr-TR" sz="1900" dirty="0" smtClean="0"/>
              <a:t>Personel mevcut durumun herhangi bir kurala uymadığını görünce bu kez «bilgi temelli davranışlara» yönelir. Yaşadığı güçlükle ilgili bilgi toplamaya başlar. Planlama sınırlı bilgilerle gerçekleştirilir ve uygulama da sınırlı kaynaklar kullanılarak yapılır ve sonuç başarısızlık olarak ortaya çıkar. KURAL YANLIŞ UYGULANMIŞTIR veya BİLGİLER yetersizdir, sonuç YANLIŞLIK olarak ortaya çıkar.  </a:t>
            </a:r>
          </a:p>
          <a:p>
            <a:r>
              <a:rPr lang="tr-TR" sz="1900" dirty="0" smtClean="0"/>
              <a:t>Yanlışlıklar her zaman </a:t>
            </a:r>
            <a:r>
              <a:rPr lang="tr-TR" sz="1900" b="1" dirty="0" smtClean="0">
                <a:solidFill>
                  <a:srgbClr val="C00000"/>
                </a:solidFill>
              </a:rPr>
              <a:t>planlama</a:t>
            </a:r>
            <a:r>
              <a:rPr lang="tr-TR" sz="1900" dirty="0" smtClean="0"/>
              <a:t> aşamasında ortaya çıkar</a:t>
            </a:r>
            <a:endParaRPr lang="tr-TR" sz="1900"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16</a:t>
            </a:fld>
            <a:endParaRPr lang="tr-TR"/>
          </a:p>
        </p:txBody>
      </p:sp>
    </p:spTree>
    <p:extLst>
      <p:ext uri="{BB962C8B-B14F-4D97-AF65-F5344CB8AC3E}">
        <p14:creationId xmlns:p14="http://schemas.microsoft.com/office/powerpoint/2010/main" val="386561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l"/>
            <a:r>
              <a:rPr lang="tr-TR" sz="3800" dirty="0" smtClean="0"/>
              <a:t>Beceri-, kural-, bilgi- temelli davranışlar ve bunlarla ilgili hatalar</a:t>
            </a:r>
            <a:endParaRPr lang="tr-TR" sz="3800" dirty="0"/>
          </a:p>
        </p:txBody>
      </p:sp>
      <p:sp>
        <p:nvSpPr>
          <p:cNvPr id="3" name="İçerik Yer Tutucusu 2"/>
          <p:cNvSpPr>
            <a:spLocks noGrp="1"/>
          </p:cNvSpPr>
          <p:nvPr>
            <p:ph idx="1"/>
          </p:nvPr>
        </p:nvSpPr>
        <p:spPr/>
        <p:txBody>
          <a:bodyPr>
            <a:normAutofit fontScale="77500" lnSpcReduction="20000"/>
          </a:bodyPr>
          <a:lstStyle/>
          <a:p>
            <a:r>
              <a:rPr lang="tr-TR" dirty="0" smtClean="0"/>
              <a:t>Havacılıkta üç tür temel davranış vardır: </a:t>
            </a:r>
          </a:p>
          <a:p>
            <a:pPr lvl="1"/>
            <a:r>
              <a:rPr lang="tr-TR" dirty="0" smtClean="0">
                <a:solidFill>
                  <a:srgbClr val="FF0000"/>
                </a:solidFill>
              </a:rPr>
              <a:t>Beceri temelli davranışlar</a:t>
            </a:r>
            <a:r>
              <a:rPr lang="tr-TR" dirty="0" smtClean="0"/>
              <a:t>: Bunlar uygulama ve pratik yapılarak öğrenilmiştir. Kişi bunları bilinçli bir düşünce içinde olmadan gerçekleştirir. </a:t>
            </a:r>
          </a:p>
          <a:p>
            <a:pPr lvl="1"/>
            <a:r>
              <a:rPr lang="tr-TR" dirty="0" smtClean="0">
                <a:solidFill>
                  <a:srgbClr val="FF0000"/>
                </a:solidFill>
              </a:rPr>
              <a:t>Kural temelli davranışlar</a:t>
            </a:r>
            <a:r>
              <a:rPr lang="tr-TR" dirty="0" smtClean="0"/>
              <a:t>: Yönetmelik, yönerge veya prosedürler çerçevesinde öğrenilmiş ve artık rutin hale getirilmiştir. Birbirinden farklı yetenek ve becerileri gerektirir.</a:t>
            </a:r>
          </a:p>
          <a:p>
            <a:pPr lvl="1"/>
            <a:r>
              <a:rPr lang="tr-TR" dirty="0" smtClean="0">
                <a:solidFill>
                  <a:srgbClr val="FF0000"/>
                </a:solidFill>
              </a:rPr>
              <a:t>Bilgi temelli davranışlar</a:t>
            </a:r>
            <a:r>
              <a:rPr lang="tr-TR" dirty="0" smtClean="0"/>
              <a:t>: Henüz o konu hakkında bir prosedür veya kural yazılmamıştır veya bir kural getirilmemiştir. Personel bu konuda sahip olduğu bilgiyi değerlendirir, bilgi araştırır ve tecrübesini kullanarak sorunu çözmeye çalışır. </a:t>
            </a:r>
          </a:p>
          <a:p>
            <a:r>
              <a:rPr lang="tr-TR" dirty="0" smtClean="0"/>
              <a:t>Bu davranışların her biri kendilerine özgü hata tiplerine sahiptir</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17</a:t>
            </a:fld>
            <a:endParaRPr lang="tr-TR"/>
          </a:p>
        </p:txBody>
      </p:sp>
    </p:spTree>
    <p:extLst>
      <p:ext uri="{BB962C8B-B14F-4D97-AF65-F5344CB8AC3E}">
        <p14:creationId xmlns:p14="http://schemas.microsoft.com/office/powerpoint/2010/main" val="416681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Davranışlar ve hata türleri</a:t>
            </a:r>
            <a:endParaRPr lang="tr-TR" dirty="0"/>
          </a:p>
        </p:txBody>
      </p:sp>
      <p:sp>
        <p:nvSpPr>
          <p:cNvPr id="3" name="İçerik Yer Tutucusu 2"/>
          <p:cNvSpPr>
            <a:spLocks noGrp="1"/>
          </p:cNvSpPr>
          <p:nvPr>
            <p:ph idx="1"/>
          </p:nvPr>
        </p:nvSpPr>
        <p:spPr>
          <a:xfrm>
            <a:off x="457200" y="1600200"/>
            <a:ext cx="8507288" cy="4525963"/>
          </a:xfrm>
        </p:spPr>
        <p:txBody>
          <a:bodyPr>
            <a:normAutofit/>
          </a:bodyPr>
          <a:lstStyle/>
          <a:p>
            <a:r>
              <a:rPr lang="tr-TR" dirty="0" smtClean="0"/>
              <a:t>Beceri temelli hatalar şunlardır: </a:t>
            </a:r>
          </a:p>
          <a:p>
            <a:endParaRPr lang="tr-TR" dirty="0" smtClean="0"/>
          </a:p>
          <a:p>
            <a:r>
              <a:rPr lang="tr-TR" b="1" dirty="0" smtClean="0">
                <a:solidFill>
                  <a:srgbClr val="C00000"/>
                </a:solidFill>
              </a:rPr>
              <a:t>Hatalı işlem </a:t>
            </a:r>
            <a:r>
              <a:rPr lang="tr-TR" dirty="0" smtClean="0"/>
              <a:t>(action slips) </a:t>
            </a:r>
          </a:p>
          <a:p>
            <a:r>
              <a:rPr lang="tr-TR" dirty="0"/>
              <a:t>T</a:t>
            </a:r>
            <a:r>
              <a:rPr lang="tr-TR" dirty="0" smtClean="0"/>
              <a:t>anıdık çevrede </a:t>
            </a:r>
            <a:r>
              <a:rPr lang="tr-TR" b="1" dirty="0" smtClean="0">
                <a:solidFill>
                  <a:srgbClr val="C00000"/>
                </a:solidFill>
              </a:rPr>
              <a:t>gereksiz işlem </a:t>
            </a:r>
            <a:r>
              <a:rPr lang="tr-TR" sz="2200" dirty="0" smtClean="0"/>
              <a:t>(environmental capture)</a:t>
            </a:r>
          </a:p>
          <a:p>
            <a:r>
              <a:rPr lang="tr-TR" b="1" dirty="0" smtClean="0">
                <a:solidFill>
                  <a:srgbClr val="C00000"/>
                </a:solidFill>
              </a:rPr>
              <a:t>Ters işlem </a:t>
            </a:r>
            <a:r>
              <a:rPr lang="tr-TR" dirty="0" smtClean="0"/>
              <a:t>(reversion) eski işleme dönüş. </a:t>
            </a:r>
          </a:p>
          <a:p>
            <a:pPr marL="0" indent="0">
              <a:buNone/>
            </a:pP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18</a:t>
            </a:fld>
            <a:endParaRPr lang="tr-TR"/>
          </a:p>
        </p:txBody>
      </p:sp>
    </p:spTree>
    <p:extLst>
      <p:ext uri="{BB962C8B-B14F-4D97-AF65-F5344CB8AC3E}">
        <p14:creationId xmlns:p14="http://schemas.microsoft.com/office/powerpoint/2010/main" val="80085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Hatalı işlem </a:t>
            </a:r>
            <a:r>
              <a:rPr lang="tr-TR" dirty="0"/>
              <a:t>(action slips)</a:t>
            </a:r>
          </a:p>
        </p:txBody>
      </p:sp>
      <p:sp>
        <p:nvSpPr>
          <p:cNvPr id="3" name="İçerik Yer Tutucusu 2"/>
          <p:cNvSpPr>
            <a:spLocks noGrp="1"/>
          </p:cNvSpPr>
          <p:nvPr>
            <p:ph idx="1"/>
          </p:nvPr>
        </p:nvSpPr>
        <p:spPr>
          <a:xfrm>
            <a:off x="457200" y="1600200"/>
            <a:ext cx="4834880" cy="4525963"/>
          </a:xfrm>
        </p:spPr>
        <p:txBody>
          <a:bodyPr>
            <a:normAutofit fontScale="85000" lnSpcReduction="20000"/>
          </a:bodyPr>
          <a:lstStyle/>
          <a:p>
            <a:r>
              <a:rPr lang="tr-TR" dirty="0" smtClean="0"/>
              <a:t>Unutkanlık, dikkatini yoğunlaştırmama, düşük seviyede dikkat etme, çevreden gelen değişik uyaranlarla dikkatin dağılması, kendini toplayamama, gözden kaçırma, istemeyerek dalma, dalgın olma, gelen tehlikenin farkına varmama </a:t>
            </a:r>
            <a:r>
              <a:rPr lang="tr-TR" dirty="0" err="1" smtClean="0">
                <a:solidFill>
                  <a:srgbClr val="FF0000"/>
                </a:solidFill>
              </a:rPr>
              <a:t>absent-minded</a:t>
            </a:r>
            <a:r>
              <a:rPr lang="tr-TR" dirty="0" smtClean="0"/>
              <a:t> veya «zihnin uçması» nedeniyle işlemin veya </a:t>
            </a:r>
            <a:r>
              <a:rPr lang="tr-TR" b="1" dirty="0" smtClean="0">
                <a:solidFill>
                  <a:srgbClr val="C00000"/>
                </a:solidFill>
              </a:rPr>
              <a:t>eylemin hatalı yapılmasıdır</a:t>
            </a:r>
            <a:r>
              <a:rPr lang="tr-TR" dirty="0" smtClean="0"/>
              <a:t>.</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19</a:t>
            </a:fld>
            <a:endParaRPr lang="tr-TR"/>
          </a:p>
        </p:txBody>
      </p:sp>
      <p:pic>
        <p:nvPicPr>
          <p:cNvPr id="1026" name="Picture 2" descr="Image result for absent-minde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96752"/>
            <a:ext cx="3535596" cy="2600761"/>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5484752" y="3645024"/>
            <a:ext cx="3313931" cy="369332"/>
          </a:xfrm>
          <a:prstGeom prst="rect">
            <a:avLst/>
          </a:prstGeom>
          <a:noFill/>
        </p:spPr>
        <p:txBody>
          <a:bodyPr wrap="square" rtlCol="0">
            <a:spAutoFit/>
          </a:bodyPr>
          <a:lstStyle/>
          <a:p>
            <a:pPr algn="ctr"/>
            <a:r>
              <a:rPr lang="tr-TR" dirty="0" err="1" smtClean="0">
                <a:solidFill>
                  <a:srgbClr val="FF0000"/>
                </a:solidFill>
              </a:rPr>
              <a:t>Absent-minded</a:t>
            </a:r>
            <a:r>
              <a:rPr lang="tr-TR" dirty="0" smtClean="0">
                <a:solidFill>
                  <a:srgbClr val="FF0000"/>
                </a:solidFill>
              </a:rPr>
              <a:t> «FORGETTEN»</a:t>
            </a:r>
            <a:endParaRPr lang="tr-TR" dirty="0">
              <a:solidFill>
                <a:srgbClr val="FF0000"/>
              </a:solidFill>
            </a:endParaRPr>
          </a:p>
        </p:txBody>
      </p:sp>
      <p:pic>
        <p:nvPicPr>
          <p:cNvPr id="1028" name="Picture 4" descr="Image result for absent-minde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019922"/>
            <a:ext cx="3553509" cy="221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9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İnsan hatası</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İnsanlar kusursuz değildirler. Hata yapmak beşeri bir olaydır. Her performans, belli ölçüde hata içerir. Fakat bununla birlikte «hata yapmak normaldir» denemez. İşletme yönetimlerine ve çalışanlara düşen görev </a:t>
            </a:r>
            <a:r>
              <a:rPr lang="tr-TR" b="1" dirty="0" smtClean="0"/>
              <a:t>hataları minimize </a:t>
            </a:r>
            <a:r>
              <a:rPr lang="tr-TR" dirty="0" smtClean="0"/>
              <a:t>etmek veya mümkünse </a:t>
            </a:r>
            <a:r>
              <a:rPr lang="tr-TR" b="1" dirty="0" smtClean="0"/>
              <a:t>bütünüyle ortadan kaldırmaktır</a:t>
            </a:r>
            <a:r>
              <a:rPr lang="tr-TR" dirty="0" smtClean="0"/>
              <a:t>. </a:t>
            </a:r>
          </a:p>
          <a:p>
            <a:r>
              <a:rPr lang="tr-TR" dirty="0" smtClean="0"/>
              <a:t>Hata nedir? Zihinsel veya fiziksel faaliyet süreçlerinin amaçlanan veya hedeflenen  şeylerin gerçekleşmesinde başarısızlığa uğramasıdır. Araya giren «dış faktörlerin», «müdahalelerin» etkisiyle ortaya çıkan başarısızlık </a:t>
            </a:r>
            <a:r>
              <a:rPr lang="tr-TR" u="sng" dirty="0" smtClean="0"/>
              <a:t>bireysel hata </a:t>
            </a:r>
            <a:r>
              <a:rPr lang="tr-TR" dirty="0" smtClean="0"/>
              <a:t>değildir.  Bireysel hatalar </a:t>
            </a:r>
            <a:r>
              <a:rPr lang="tr-TR" dirty="0" smtClean="0">
                <a:solidFill>
                  <a:srgbClr val="C00000"/>
                </a:solidFill>
              </a:rPr>
              <a:t>zihinsel ve bedensel yetersizliklerden</a:t>
            </a:r>
            <a:r>
              <a:rPr lang="tr-TR" dirty="0" smtClean="0"/>
              <a:t> kaynaklanır.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a:t>
            </a:fld>
            <a:endParaRPr lang="tr-TR"/>
          </a:p>
        </p:txBody>
      </p:sp>
    </p:spTree>
    <p:extLst>
      <p:ext uri="{BB962C8B-B14F-4D97-AF65-F5344CB8AC3E}">
        <p14:creationId xmlns:p14="http://schemas.microsoft.com/office/powerpoint/2010/main" val="2461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200" b="1" dirty="0" err="1" smtClean="0"/>
              <a:t>Absent-minded</a:t>
            </a:r>
            <a:r>
              <a:rPr lang="tr-TR" sz="2200" b="1" dirty="0" smtClean="0"/>
              <a:t> insanların en önemli dayanakları ve savunma  gerekçeleri MASUM olduklarına inanmalarıdır. SUÇLU ve MASUM… Dalgın insanlar </a:t>
            </a:r>
            <a:r>
              <a:rPr lang="tr-TR" sz="2400" dirty="0" smtClean="0">
                <a:solidFill>
                  <a:srgbClr val="FF0000"/>
                </a:solidFill>
              </a:rPr>
              <a:t/>
            </a:r>
            <a:br>
              <a:rPr lang="tr-TR" sz="2400" dirty="0" smtClean="0">
                <a:solidFill>
                  <a:srgbClr val="FF0000"/>
                </a:solidFill>
              </a:rPr>
            </a:br>
            <a:r>
              <a:rPr lang="tr-TR" sz="3100" b="1" dirty="0" smtClean="0">
                <a:solidFill>
                  <a:srgbClr val="FF0000"/>
                </a:solidFill>
              </a:rPr>
              <a:t>SÜPER MASUM kişilerdir.</a:t>
            </a:r>
            <a:endParaRPr lang="tr-TR" sz="3100" b="1"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20</a:t>
            </a:fld>
            <a:endParaRPr lang="tr-TR"/>
          </a:p>
        </p:txBody>
      </p:sp>
      <p:pic>
        <p:nvPicPr>
          <p:cNvPr id="2050" name="Picture 2" descr="Image result for absent-minde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84" y="1628800"/>
            <a:ext cx="8208912"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459540" y="530120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200" b="1" dirty="0" smtClean="0"/>
              <a:t>Fakat, kendilerini MASUM  görmeleri onların </a:t>
            </a:r>
            <a:r>
              <a:rPr lang="tr-TR" sz="2200" b="1" dirty="0" smtClean="0">
                <a:solidFill>
                  <a:srgbClr val="C00000"/>
                </a:solidFill>
              </a:rPr>
              <a:t>SUÇLU</a:t>
            </a:r>
            <a:r>
              <a:rPr lang="tr-TR" sz="2200" b="1" dirty="0" smtClean="0"/>
              <a:t> oldukları gerçeğini örtmez ve yaptırımla karşılaşmalarını ÖNLEMEZ. </a:t>
            </a:r>
            <a:endParaRPr lang="tr-TR" sz="3100" b="1" dirty="0">
              <a:solidFill>
                <a:srgbClr val="FF0000"/>
              </a:solidFill>
            </a:endParaRPr>
          </a:p>
        </p:txBody>
      </p:sp>
    </p:spTree>
    <p:extLst>
      <p:ext uri="{BB962C8B-B14F-4D97-AF65-F5344CB8AC3E}">
        <p14:creationId xmlns:p14="http://schemas.microsoft.com/office/powerpoint/2010/main" val="2324405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50296" y="1412775"/>
            <a:ext cx="4136504" cy="4939903"/>
          </a:xfrm>
        </p:spPr>
        <p:txBody>
          <a:bodyPr>
            <a:normAutofit/>
          </a:bodyPr>
          <a:lstStyle/>
          <a:p>
            <a:pPr algn="l"/>
            <a:r>
              <a:rPr lang="tr-TR" dirty="0" smtClean="0"/>
              <a:t>İşlem hatası böyle bir şeydir:</a:t>
            </a:r>
            <a:br>
              <a:rPr lang="tr-TR" dirty="0" smtClean="0"/>
            </a:br>
            <a:r>
              <a:rPr lang="tr-TR" dirty="0" smtClean="0"/>
              <a:t>Bir şey yapıyor, </a:t>
            </a:r>
            <a:r>
              <a:rPr lang="tr-TR" b="1" dirty="0" smtClean="0"/>
              <a:t>fakat yapmak istediği şeyi yapmıyor</a:t>
            </a:r>
            <a:r>
              <a:rPr lang="tr-TR" dirty="0" smtClean="0"/>
              <a:t>.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21</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628800"/>
            <a:ext cx="3578696" cy="4723879"/>
          </a:xfrm>
          <a:prstGeom prst="rect">
            <a:avLst/>
          </a:prstGeom>
        </p:spPr>
      </p:pic>
      <p:sp>
        <p:nvSpPr>
          <p:cNvPr id="8" name="Başlık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İşlem hatası (action slips)</a:t>
            </a:r>
            <a:endParaRPr lang="tr-TR" dirty="0"/>
          </a:p>
        </p:txBody>
      </p:sp>
    </p:spTree>
    <p:extLst>
      <p:ext uri="{BB962C8B-B14F-4D97-AF65-F5344CB8AC3E}">
        <p14:creationId xmlns:p14="http://schemas.microsoft.com/office/powerpoint/2010/main" val="140518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22</a:t>
            </a:fld>
            <a:endParaRPr lang="tr-TR"/>
          </a:p>
        </p:txBody>
      </p:sp>
      <p:sp>
        <p:nvSpPr>
          <p:cNvPr id="7" name="Başlık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İşlem hatası (action slips)</a:t>
            </a:r>
            <a:endParaRPr lang="tr-TR"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12" t="36524" r="28769" b="19111"/>
          <a:stretch/>
        </p:blipFill>
        <p:spPr bwMode="auto">
          <a:xfrm>
            <a:off x="2771800" y="1700808"/>
            <a:ext cx="5624516" cy="32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Image result for &quot;action slip&quot;"/>
          <p:cNvPicPr>
            <a:picLocks noChangeAspect="1" noChangeArrowheads="1"/>
          </p:cNvPicPr>
          <p:nvPr/>
        </p:nvPicPr>
        <p:blipFill rotWithShape="1">
          <a:blip r:embed="rId3">
            <a:extLst>
              <a:ext uri="{28A0092B-C50C-407E-A947-70E740481C1C}">
                <a14:useLocalDpi xmlns:a14="http://schemas.microsoft.com/office/drawing/2010/main" val="0"/>
              </a:ext>
            </a:extLst>
          </a:blip>
          <a:srcRect l="4522" t="25042" r="7364" b="24439"/>
          <a:stretch/>
        </p:blipFill>
        <p:spPr bwMode="auto">
          <a:xfrm>
            <a:off x="179513" y="2529599"/>
            <a:ext cx="2457034" cy="1691489"/>
          </a:xfrm>
          <a:prstGeom prst="rect">
            <a:avLst/>
          </a:prstGeom>
          <a:noFill/>
          <a:extLst>
            <a:ext uri="{909E8E84-426E-40DD-AFC4-6F175D3DCCD1}">
              <a14:hiddenFill xmlns:a14="http://schemas.microsoft.com/office/drawing/2010/main">
                <a:solidFill>
                  <a:srgbClr val="FFFFFF"/>
                </a:solidFill>
              </a14:hiddenFill>
            </a:ext>
          </a:extLst>
        </p:spPr>
      </p:pic>
      <p:sp>
        <p:nvSpPr>
          <p:cNvPr id="10" name="Başlık 1"/>
          <p:cNvSpPr txBox="1">
            <a:spLocks/>
          </p:cNvSpPr>
          <p:nvPr/>
        </p:nvSpPr>
        <p:spPr>
          <a:xfrm>
            <a:off x="395536" y="49802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000" dirty="0" smtClean="0"/>
              <a:t>Yanlış düğmeye basmak, erkek ayakkabına kadın ayakkabısı gibi işlem yapmak anlamına geliyor. </a:t>
            </a:r>
            <a:endParaRPr lang="tr-TR" sz="3000" dirty="0"/>
          </a:p>
        </p:txBody>
      </p:sp>
    </p:spTree>
    <p:extLst>
      <p:ext uri="{BB962C8B-B14F-4D97-AF65-F5344CB8AC3E}">
        <p14:creationId xmlns:p14="http://schemas.microsoft.com/office/powerpoint/2010/main" val="2507901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İşlem hatası(action </a:t>
            </a:r>
            <a:r>
              <a:rPr lang="tr-TR" dirty="0"/>
              <a:t>slips</a:t>
            </a:r>
            <a:r>
              <a:rPr lang="tr-TR" dirty="0" smtClean="0"/>
              <a:t>) </a:t>
            </a:r>
            <a:br>
              <a:rPr lang="tr-TR" dirty="0" smtClean="0"/>
            </a:br>
            <a:r>
              <a:rPr lang="tr-TR" sz="2800" b="1" dirty="0" smtClean="0">
                <a:solidFill>
                  <a:srgbClr val="C00000"/>
                </a:solidFill>
              </a:rPr>
              <a:t>Asıl işlem yerine başka bir işlemin yapılması</a:t>
            </a:r>
            <a:endParaRPr lang="tr-TR" sz="2800" b="1" dirty="0">
              <a:solidFill>
                <a:srgbClr val="C00000"/>
              </a:solidFill>
            </a:endParaRPr>
          </a:p>
        </p:txBody>
      </p:sp>
      <p:sp>
        <p:nvSpPr>
          <p:cNvPr id="3" name="İçerik Yer Tutucusu 2"/>
          <p:cNvSpPr>
            <a:spLocks noGrp="1"/>
          </p:cNvSpPr>
          <p:nvPr>
            <p:ph idx="1"/>
          </p:nvPr>
        </p:nvSpPr>
        <p:spPr/>
        <p:txBody>
          <a:bodyPr/>
          <a:lstStyle/>
          <a:p>
            <a:r>
              <a:rPr lang="tr-TR" dirty="0" smtClean="0"/>
              <a:t>Dikkatsizlik, unutma, önemsememe veya gün uykusu nedeniyle eylemin OLMASI GEREKTİĞİ GİBİ YAPILMAMASIDIR.</a:t>
            </a:r>
          </a:p>
          <a:p>
            <a:endParaRPr lang="tr-TR" dirty="0"/>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23</a:t>
            </a:fld>
            <a:endParaRPr lang="tr-TR"/>
          </a:p>
        </p:txBody>
      </p:sp>
      <p:sp>
        <p:nvSpPr>
          <p:cNvPr id="7" name="Oval 6"/>
          <p:cNvSpPr/>
          <p:nvPr/>
        </p:nvSpPr>
        <p:spPr>
          <a:xfrm>
            <a:off x="539552" y="3717032"/>
            <a:ext cx="115212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Doğru karar</a:t>
            </a:r>
            <a:endParaRPr lang="tr-TR" dirty="0">
              <a:solidFill>
                <a:srgbClr val="C00000"/>
              </a:solidFill>
            </a:endParaRPr>
          </a:p>
        </p:txBody>
      </p:sp>
      <p:sp>
        <p:nvSpPr>
          <p:cNvPr id="8" name="Dikdörtgen 7"/>
          <p:cNvSpPr/>
          <p:nvPr/>
        </p:nvSpPr>
        <p:spPr>
          <a:xfrm>
            <a:off x="1979712" y="3573016"/>
            <a:ext cx="1440160"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Dikkatin dağılması</a:t>
            </a:r>
            <a:endParaRPr lang="tr-TR" dirty="0">
              <a:solidFill>
                <a:srgbClr val="C00000"/>
              </a:solidFill>
            </a:endParaRPr>
          </a:p>
        </p:txBody>
      </p:sp>
      <p:sp>
        <p:nvSpPr>
          <p:cNvPr id="9" name="Sağ Ok 8"/>
          <p:cNvSpPr/>
          <p:nvPr/>
        </p:nvSpPr>
        <p:spPr>
          <a:xfrm>
            <a:off x="1547664" y="400506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3707904" y="3578374"/>
            <a:ext cx="1944216" cy="10747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Yanlış becerinin uygulanması</a:t>
            </a:r>
            <a:endParaRPr lang="tr-TR" dirty="0">
              <a:solidFill>
                <a:srgbClr val="C00000"/>
              </a:solidFill>
            </a:endParaRPr>
          </a:p>
        </p:txBody>
      </p:sp>
      <p:sp>
        <p:nvSpPr>
          <p:cNvPr id="11" name="Sağ Ok 10"/>
          <p:cNvSpPr/>
          <p:nvPr/>
        </p:nvSpPr>
        <p:spPr>
          <a:xfrm>
            <a:off x="3368408" y="3932047"/>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868144" y="3550328"/>
            <a:ext cx="1440160"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YANLIŞ uygulamayı fark etmeme</a:t>
            </a:r>
            <a:endParaRPr lang="tr-TR" dirty="0">
              <a:solidFill>
                <a:srgbClr val="C00000"/>
              </a:solidFill>
            </a:endParaRPr>
          </a:p>
        </p:txBody>
      </p:sp>
      <p:sp>
        <p:nvSpPr>
          <p:cNvPr id="13" name="Sağ Ok 12"/>
          <p:cNvSpPr/>
          <p:nvPr/>
        </p:nvSpPr>
        <p:spPr>
          <a:xfrm>
            <a:off x="5436096" y="3898882"/>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7596336" y="3682858"/>
            <a:ext cx="115212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HATA</a:t>
            </a:r>
            <a:endParaRPr lang="tr-TR" dirty="0">
              <a:solidFill>
                <a:srgbClr val="C00000"/>
              </a:solidFill>
            </a:endParaRPr>
          </a:p>
        </p:txBody>
      </p:sp>
      <p:sp>
        <p:nvSpPr>
          <p:cNvPr id="16" name="Sağ Ok 15"/>
          <p:cNvSpPr/>
          <p:nvPr/>
        </p:nvSpPr>
        <p:spPr>
          <a:xfrm>
            <a:off x="7214717" y="3910368"/>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8899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Gereksiz işlem </a:t>
            </a:r>
            <a:r>
              <a:rPr lang="tr-TR" sz="4000" dirty="0" smtClean="0"/>
              <a:t>(Environmental capture)</a:t>
            </a:r>
            <a:endParaRPr lang="tr-TR" sz="4000" dirty="0"/>
          </a:p>
        </p:txBody>
      </p:sp>
      <p:sp>
        <p:nvSpPr>
          <p:cNvPr id="3" name="İçerik Yer Tutucusu 2"/>
          <p:cNvSpPr>
            <a:spLocks noGrp="1"/>
          </p:cNvSpPr>
          <p:nvPr>
            <p:ph idx="1"/>
          </p:nvPr>
        </p:nvSpPr>
        <p:spPr/>
        <p:txBody>
          <a:bodyPr>
            <a:normAutofit lnSpcReduction="10000"/>
          </a:bodyPr>
          <a:lstStyle/>
          <a:p>
            <a:r>
              <a:rPr lang="tr-TR" dirty="0" smtClean="0"/>
              <a:t>Gereksiz işlem «</a:t>
            </a:r>
            <a:r>
              <a:rPr lang="tr-TR" dirty="0" smtClean="0">
                <a:solidFill>
                  <a:srgbClr val="C00000"/>
                </a:solidFill>
              </a:rPr>
              <a:t>çevresel şema</a:t>
            </a:r>
            <a:r>
              <a:rPr lang="tr-TR" dirty="0" smtClean="0"/>
              <a:t>» olgusundan kaynaklanır. Personel belli bir işlemi sürekli, sık aynı yerde ve aynı şekilde yapıyorsa artık çevresini kanıksar ve onu zihnine alışılmış bir </a:t>
            </a:r>
            <a:r>
              <a:rPr lang="tr-TR" b="1" dirty="0" smtClean="0">
                <a:solidFill>
                  <a:srgbClr val="C00000"/>
                </a:solidFill>
              </a:rPr>
              <a:t>şema</a:t>
            </a:r>
            <a:r>
              <a:rPr lang="tr-TR" dirty="0" smtClean="0"/>
              <a:t> olarak yerleştirir. Bir sonraki görevde önüne gelen </a:t>
            </a:r>
            <a:r>
              <a:rPr lang="tr-TR" u="sng" dirty="0" smtClean="0"/>
              <a:t>işe, uçağa, bakım veya onarıma </a:t>
            </a:r>
            <a:r>
              <a:rPr lang="tr-TR" dirty="0" smtClean="0"/>
              <a:t>aynı şekilde yaklaşır, aynı şekilde bakar. Gerekli olmadığı halde otomatiğe aldığı İŞLEMİ TEKRARLAR. Beceriyi veya işlemi </a:t>
            </a:r>
            <a:r>
              <a:rPr lang="tr-TR" b="1" dirty="0" smtClean="0">
                <a:solidFill>
                  <a:srgbClr val="C00000"/>
                </a:solidFill>
              </a:rPr>
              <a:t>bilinçli</a:t>
            </a:r>
            <a:r>
              <a:rPr lang="tr-TR" dirty="0" smtClean="0"/>
              <a:t> bir şekilde gerçekleştirmez.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24</a:t>
            </a:fld>
            <a:endParaRPr lang="tr-TR"/>
          </a:p>
        </p:txBody>
      </p:sp>
    </p:spTree>
    <p:extLst>
      <p:ext uri="{BB962C8B-B14F-4D97-AF65-F5344CB8AC3E}">
        <p14:creationId xmlns:p14="http://schemas.microsoft.com/office/powerpoint/2010/main" val="4241248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Çevresel şema </a:t>
            </a:r>
            <a:r>
              <a:rPr lang="tr-TR" sz="2000" b="1" dirty="0" smtClean="0">
                <a:solidFill>
                  <a:srgbClr val="C00000"/>
                </a:solidFill>
              </a:rPr>
              <a:t>nedeniyle</a:t>
            </a:r>
            <a:r>
              <a:rPr lang="tr-TR" b="1" dirty="0" smtClean="0">
                <a:solidFill>
                  <a:srgbClr val="C00000"/>
                </a:solidFill>
              </a:rPr>
              <a:t> Gereksiz </a:t>
            </a:r>
            <a:r>
              <a:rPr lang="tr-TR" b="1" dirty="0">
                <a:solidFill>
                  <a:srgbClr val="C00000"/>
                </a:solidFill>
              </a:rPr>
              <a:t>işlem </a:t>
            </a:r>
            <a:r>
              <a:rPr lang="tr-TR" sz="3600" dirty="0"/>
              <a:t>(Environmental capture)</a:t>
            </a:r>
          </a:p>
        </p:txBody>
      </p:sp>
      <p:sp>
        <p:nvSpPr>
          <p:cNvPr id="3" name="İçerik Yer Tutucusu 2"/>
          <p:cNvSpPr>
            <a:spLocks noGrp="1"/>
          </p:cNvSpPr>
          <p:nvPr>
            <p:ph idx="1"/>
          </p:nvPr>
        </p:nvSpPr>
        <p:spPr>
          <a:xfrm>
            <a:off x="4932040" y="1600200"/>
            <a:ext cx="3754760" cy="4525963"/>
          </a:xfrm>
        </p:spPr>
        <p:txBody>
          <a:bodyPr>
            <a:normAutofit fontScale="92500"/>
          </a:bodyPr>
          <a:lstStyle/>
          <a:p>
            <a:pPr marL="0" indent="0">
              <a:buNone/>
            </a:pPr>
            <a:r>
              <a:rPr lang="tr-TR" sz="2800" dirty="0" smtClean="0"/>
              <a:t>Kendini otomatiğe alarak yapılan işlem. </a:t>
            </a:r>
          </a:p>
          <a:p>
            <a:pPr marL="0" indent="0">
              <a:buNone/>
            </a:pPr>
            <a:r>
              <a:rPr lang="tr-TR" sz="2800" dirty="0" smtClean="0"/>
              <a:t>Soru: Çevresel şema hatası, personelin </a:t>
            </a:r>
            <a:r>
              <a:rPr lang="tr-TR" sz="2800" dirty="0"/>
              <a:t>s</a:t>
            </a:r>
            <a:r>
              <a:rPr lang="tr-TR" sz="2800" dirty="0" smtClean="0"/>
              <a:t>ürekli ve tekrarlamalı olarak yaptığı bir işi;</a:t>
            </a:r>
          </a:p>
          <a:p>
            <a:pPr marL="0" indent="0">
              <a:buNone/>
            </a:pPr>
            <a:r>
              <a:rPr lang="tr-TR" sz="2800" b="1" dirty="0" smtClean="0">
                <a:solidFill>
                  <a:srgbClr val="C00000"/>
                </a:solidFill>
              </a:rPr>
              <a:t>A- aynı uçakta,</a:t>
            </a:r>
          </a:p>
          <a:p>
            <a:pPr marL="0" indent="0">
              <a:buNone/>
            </a:pPr>
            <a:r>
              <a:rPr lang="tr-TR" sz="2800" dirty="0" smtClean="0"/>
              <a:t>B- farklı uçakta,</a:t>
            </a:r>
          </a:p>
          <a:p>
            <a:pPr marL="0" indent="0">
              <a:buNone/>
            </a:pPr>
            <a:r>
              <a:rPr lang="tr-TR" sz="2800" dirty="0" smtClean="0"/>
              <a:t>C- kısa zaman dilinde yaptığı zaman ortaya çıkar. </a:t>
            </a:r>
            <a:endParaRPr lang="tr-TR" sz="2800"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25</a:t>
            </a:fld>
            <a:endParaRPr lang="tr-T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74" y="2348880"/>
            <a:ext cx="436387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43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C00000"/>
                </a:solidFill>
              </a:rPr>
              <a:t>Ters </a:t>
            </a:r>
            <a:r>
              <a:rPr lang="tr-TR" b="1" dirty="0" smtClean="0">
                <a:solidFill>
                  <a:srgbClr val="C00000"/>
                </a:solidFill>
              </a:rPr>
              <a:t>işlem </a:t>
            </a:r>
            <a:r>
              <a:rPr lang="tr-TR" sz="3300" b="1" dirty="0" smtClean="0">
                <a:solidFill>
                  <a:srgbClr val="C00000"/>
                </a:solidFill>
              </a:rPr>
              <a:t>veya</a:t>
            </a:r>
            <a:r>
              <a:rPr lang="tr-TR" b="1" dirty="0" smtClean="0">
                <a:solidFill>
                  <a:srgbClr val="C00000"/>
                </a:solidFill>
              </a:rPr>
              <a:t> Evirtim </a:t>
            </a:r>
            <a:r>
              <a:rPr lang="tr-TR" dirty="0"/>
              <a:t>(reversion) </a:t>
            </a:r>
            <a:r>
              <a:rPr lang="tr-TR" dirty="0" smtClean="0"/>
              <a:t/>
            </a:r>
            <a:br>
              <a:rPr lang="tr-TR" dirty="0" smtClean="0"/>
            </a:br>
            <a:r>
              <a:rPr lang="tr-TR" dirty="0" smtClean="0"/>
              <a:t>Eski uygulamaya dönüş</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Evirtim, eski uygulamaya, eski davranışa veya işlerin eski yapılış biçimine dönme</a:t>
            </a:r>
            <a:r>
              <a:rPr lang="tr-TR" dirty="0"/>
              <a:t> </a:t>
            </a:r>
            <a:r>
              <a:rPr lang="tr-TR" dirty="0" smtClean="0"/>
              <a:t>veya onlardan kopamama anlamına gelir. </a:t>
            </a:r>
          </a:p>
          <a:p>
            <a:pPr lvl="1"/>
            <a:r>
              <a:rPr lang="tr-TR" sz="3200" dirty="0" smtClean="0"/>
              <a:t>Eski alışkanlığa geri dönme demektir.</a:t>
            </a:r>
          </a:p>
          <a:p>
            <a:pPr lvl="1"/>
            <a:r>
              <a:rPr lang="tr-TR" sz="3200" dirty="0" smtClean="0"/>
              <a:t>Kolay gelen ve iyi bildiğini düşündüğü davranışlara geri dönme anlamına gelir.</a:t>
            </a:r>
          </a:p>
          <a:p>
            <a:pPr lvl="1"/>
            <a:r>
              <a:rPr lang="tr-TR" sz="3200" dirty="0" smtClean="0"/>
              <a:t>Yeni uygulamayı kabullenememe veya zor gelmesi nedeniyle işi eskiden olduğu gibi yapma</a:t>
            </a:r>
          </a:p>
          <a:p>
            <a:pPr lvl="1"/>
            <a:r>
              <a:rPr lang="tr-TR" sz="3200" dirty="0" smtClean="0"/>
              <a:t>Eskiye dönüş, eskiye rücu etme, yeni uygulamanın aksine hareket etme</a:t>
            </a:r>
          </a:p>
          <a:p>
            <a:pPr lvl="1"/>
            <a:r>
              <a:rPr lang="tr-TR" sz="3200" dirty="0" smtClean="0"/>
              <a:t>Herkes giden Mersin’e bizim ki gider tersine. Bu kişilere KIVIRTMA denir. </a:t>
            </a:r>
          </a:p>
          <a:p>
            <a:pPr lvl="1"/>
            <a:r>
              <a:rPr lang="tr-TR" sz="3200" dirty="0" smtClean="0"/>
              <a:t>Yeni uygulama ve prosedürden «</a:t>
            </a:r>
            <a:r>
              <a:rPr lang="tr-TR" sz="3200" dirty="0" smtClean="0">
                <a:solidFill>
                  <a:srgbClr val="C00000"/>
                </a:solidFill>
              </a:rPr>
              <a:t>Kaytarma</a:t>
            </a:r>
            <a:r>
              <a:rPr lang="tr-TR" sz="3200" dirty="0" smtClean="0"/>
              <a:t>» ve eskiyi takip etme </a:t>
            </a:r>
          </a:p>
          <a:p>
            <a:pPr lvl="1"/>
            <a:r>
              <a:rPr lang="tr-TR" sz="3200" dirty="0" smtClean="0"/>
              <a:t>Yeni uygulamanın öğrenmeyi gerektirmesi, yeni davranış ve alışkanlıkları gerektirmesi, işin biraz daha zor olması, biraz daha fazla zaman kaybettirmesi nedeniyle eski alışkanlığına dönme</a:t>
            </a:r>
          </a:p>
          <a:p>
            <a:pPr lvl="1"/>
            <a:r>
              <a:rPr lang="tr-TR" sz="3200" dirty="0" smtClean="0"/>
              <a:t>Kişilerin konsantre olamaması, yaşlanması veya stres içine girmeleri nedeniyle ortaya çıkar. </a:t>
            </a:r>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26</a:t>
            </a:fld>
            <a:endParaRPr lang="tr-TR"/>
          </a:p>
        </p:txBody>
      </p:sp>
    </p:spTree>
    <p:extLst>
      <p:ext uri="{BB962C8B-B14F-4D97-AF65-F5344CB8AC3E}">
        <p14:creationId xmlns:p14="http://schemas.microsoft.com/office/powerpoint/2010/main" val="697259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C00000"/>
                </a:solidFill>
              </a:rPr>
              <a:t>Evirtim </a:t>
            </a:r>
            <a:r>
              <a:rPr lang="tr-TR" dirty="0"/>
              <a:t>(reversion) </a:t>
            </a:r>
          </a:p>
        </p:txBody>
      </p:sp>
      <p:sp>
        <p:nvSpPr>
          <p:cNvPr id="3" name="İçerik Yer Tutucusu 2"/>
          <p:cNvSpPr>
            <a:spLocks noGrp="1"/>
          </p:cNvSpPr>
          <p:nvPr>
            <p:ph idx="1"/>
          </p:nvPr>
        </p:nvSpPr>
        <p:spPr>
          <a:xfrm>
            <a:off x="457200" y="1600200"/>
            <a:ext cx="3466728" cy="4525963"/>
          </a:xfrm>
        </p:spPr>
        <p:txBody>
          <a:bodyPr/>
          <a:lstStyle/>
          <a:p>
            <a:pPr marL="0" indent="0">
              <a:buNone/>
            </a:pPr>
            <a:r>
              <a:rPr lang="tr-TR" u="sng" dirty="0" smtClean="0"/>
              <a:t>Yeni talimatlar yerine</a:t>
            </a:r>
            <a:r>
              <a:rPr lang="tr-TR" dirty="0" smtClean="0"/>
              <a:t>, alışılan, kolay gelen, iyi bildiğini düşündüğü eski talimatların uygulanması. Oysa onlar artık </a:t>
            </a:r>
            <a:r>
              <a:rPr lang="tr-TR" b="1" dirty="0" smtClean="0">
                <a:solidFill>
                  <a:srgbClr val="C00000"/>
                </a:solidFill>
              </a:rPr>
              <a:t>GEÇERSİZDİR. </a:t>
            </a:r>
            <a:endParaRPr lang="tr-TR" b="1" dirty="0">
              <a:solidFill>
                <a:srgbClr val="C0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27</a:t>
            </a:fld>
            <a:endParaRPr lang="tr-TR"/>
          </a:p>
        </p:txBody>
      </p:sp>
      <p:pic>
        <p:nvPicPr>
          <p:cNvPr id="9" name="Resim 8"/>
          <p:cNvPicPr/>
          <p:nvPr/>
        </p:nvPicPr>
        <p:blipFill rotWithShape="1">
          <a:blip r:embed="rId2"/>
          <a:srcRect l="4175" t="28798" r="62857" b="32285"/>
          <a:stretch/>
        </p:blipFill>
        <p:spPr bwMode="auto">
          <a:xfrm>
            <a:off x="3995936" y="2492896"/>
            <a:ext cx="4824536"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903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Kural temelli davranış hataları</a:t>
            </a:r>
            <a:endParaRPr lang="tr-TR" dirty="0"/>
          </a:p>
        </p:txBody>
      </p:sp>
      <p:sp>
        <p:nvSpPr>
          <p:cNvPr id="3" name="İçerik Yer Tutucusu 2"/>
          <p:cNvSpPr>
            <a:spLocks noGrp="1"/>
          </p:cNvSpPr>
          <p:nvPr>
            <p:ph idx="1"/>
          </p:nvPr>
        </p:nvSpPr>
        <p:spPr/>
        <p:txBody>
          <a:bodyPr>
            <a:normAutofit fontScale="92500"/>
          </a:bodyPr>
          <a:lstStyle/>
          <a:p>
            <a:r>
              <a:rPr lang="tr-TR" dirty="0" smtClean="0"/>
              <a:t>Kurallar genellikle güçlüdür ve bu alanda daha az hata olur. Bu yüzden yöneticiler her zaman KURALARA UYGUN hareket edilmesini önerirler. Ancak bu alanda da hatalar oraya çıkabilir. Bunlar;</a:t>
            </a:r>
          </a:p>
          <a:p>
            <a:pPr lvl="1"/>
            <a:r>
              <a:rPr lang="tr-TR" dirty="0" smtClean="0"/>
              <a:t> yanlış kuralların</a:t>
            </a:r>
          </a:p>
          <a:p>
            <a:pPr lvl="1"/>
            <a:r>
              <a:rPr lang="tr-TR" dirty="0" smtClean="0"/>
              <a:t>Yanlış talimatların ve</a:t>
            </a:r>
          </a:p>
          <a:p>
            <a:pPr lvl="1"/>
            <a:r>
              <a:rPr lang="tr-TR" dirty="0" smtClean="0"/>
              <a:t>Yanlış prosedürlerin uygulanmasıyla ilgilidir. </a:t>
            </a:r>
          </a:p>
          <a:p>
            <a:r>
              <a:rPr lang="tr-TR" dirty="0" smtClean="0"/>
              <a:t>Kural hataları yanlış hatırlamayla veya  sırasını unutmayla ilgili olabilir.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28</a:t>
            </a:fld>
            <a:endParaRPr lang="tr-TR"/>
          </a:p>
        </p:txBody>
      </p:sp>
    </p:spTree>
    <p:extLst>
      <p:ext uri="{BB962C8B-B14F-4D97-AF65-F5344CB8AC3E}">
        <p14:creationId xmlns:p14="http://schemas.microsoft.com/office/powerpoint/2010/main" val="355835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Bilgi temelli hatalar </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Bunlar tam ve doğru olmayan bilgilerin yorumundan kaynaklanır. Örneğin personel tanıdık olmayan bir işlemi, </a:t>
            </a:r>
            <a:r>
              <a:rPr lang="tr-TR" u="sng" dirty="0" smtClean="0"/>
              <a:t>mevcut bilgilerine dayalı olarak</a:t>
            </a:r>
            <a:r>
              <a:rPr lang="tr-TR" dirty="0" smtClean="0"/>
              <a:t> yapmaya veya belli bir sorunu çözmeye çalışır. Fakat işe başladığında, süreç ilerledikçe konunun çok daha karmaşık, kapsamlı ve ayrıntı olduğunu fark eder. Bilgileri yetersiz kalmış, zihni karışmış ve ne yapacağını bilemez hale gelmiştir. Buna literatürde bilgileri  TEYİT ETMEME hatası adı verilir. Bilgiler, yeterliliği ve doğruluğu açısından teyit edilmemiştir.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29</a:t>
            </a:fld>
            <a:endParaRPr lang="tr-TR"/>
          </a:p>
        </p:txBody>
      </p:sp>
    </p:spTree>
    <p:extLst>
      <p:ext uri="{BB962C8B-B14F-4D97-AF65-F5344CB8AC3E}">
        <p14:creationId xmlns:p14="http://schemas.microsoft.com/office/powerpoint/2010/main" val="356484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Havacılıkta hatalar</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Havacılık sektöründe hangi birimde çalışılırsa çalışılsın deneyim  yetersizliği, bilgi yetersizliği, uygulama yetersizliği, prosedürlere veya kılavuz kitaplarına hakim olmama hata yapma olasılığı artırır. </a:t>
            </a:r>
          </a:p>
          <a:p>
            <a:r>
              <a:rPr lang="tr-TR" dirty="0" smtClean="0"/>
              <a:t>Uçak parçaları üretimi, uçak bakım ve onarım işleri, hava trafik kontrolörlüğü, yer hizmetleri birimlerinde personelin işlerinde </a:t>
            </a:r>
            <a:r>
              <a:rPr lang="tr-TR" b="1" dirty="0" smtClean="0">
                <a:solidFill>
                  <a:srgbClr val="C00000"/>
                </a:solidFill>
              </a:rPr>
              <a:t>yetkin</a:t>
            </a:r>
            <a:r>
              <a:rPr lang="tr-TR" dirty="0" smtClean="0"/>
              <a:t> olmalarını gerektirir. Eskiden hatalar ve yetersizliklerle ilgili olarak büyük ölçüde «parçalar» ve «teknik malzemeler» suçlanıyordu, fakat günümüzde artık bu parçalar çok yüksek güvenilirlikle üretilmektedir. </a:t>
            </a:r>
          </a:p>
          <a:p>
            <a:r>
              <a:rPr lang="tr-TR" dirty="0" smtClean="0"/>
              <a:t>Bu nedenle ortaya çıkan HATALAR büyük ölçüde insandan kaynaklanmaktadır ve «insan hatası» olarak isimlendirilmektedir.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a:t>
            </a:fld>
            <a:endParaRPr lang="tr-TR"/>
          </a:p>
        </p:txBody>
      </p:sp>
    </p:spTree>
    <p:extLst>
      <p:ext uri="{BB962C8B-B14F-4D97-AF65-F5344CB8AC3E}">
        <p14:creationId xmlns:p14="http://schemas.microsoft.com/office/powerpoint/2010/main" val="4217143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Bilgi temelli hatalar </a:t>
            </a:r>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30</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268760"/>
            <a:ext cx="8064896" cy="4824536"/>
          </a:xfrm>
          <a:prstGeom prst="rect">
            <a:avLst/>
          </a:prstGeom>
        </p:spPr>
      </p:pic>
    </p:spTree>
    <p:extLst>
      <p:ext uri="{BB962C8B-B14F-4D97-AF65-F5344CB8AC3E}">
        <p14:creationId xmlns:p14="http://schemas.microsoft.com/office/powerpoint/2010/main" val="4216184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Hataların türleri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31</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84784"/>
            <a:ext cx="5547708" cy="4747942"/>
          </a:xfrm>
          <a:prstGeom prst="rect">
            <a:avLst/>
          </a:prstGeom>
        </p:spPr>
      </p:pic>
      <p:sp>
        <p:nvSpPr>
          <p:cNvPr id="9" name="Başlık 1"/>
          <p:cNvSpPr txBox="1">
            <a:spLocks/>
          </p:cNvSpPr>
          <p:nvPr/>
        </p:nvSpPr>
        <p:spPr>
          <a:xfrm>
            <a:off x="6372200" y="1916832"/>
            <a:ext cx="2520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smtClean="0"/>
              <a:t>RUTİN, BEKLENİR %34</a:t>
            </a:r>
          </a:p>
          <a:p>
            <a:pPr algn="l"/>
            <a:r>
              <a:rPr lang="tr-TR" sz="1800" dirty="0" smtClean="0">
                <a:solidFill>
                  <a:srgbClr val="C00000"/>
                </a:solidFill>
              </a:rPr>
              <a:t>KUSURLAR VE İHMALLER</a:t>
            </a:r>
            <a:endParaRPr lang="tr-TR" sz="1800" dirty="0">
              <a:solidFill>
                <a:srgbClr val="C00000"/>
              </a:solidFill>
            </a:endParaRPr>
          </a:p>
        </p:txBody>
      </p:sp>
      <p:sp>
        <p:nvSpPr>
          <p:cNvPr id="10" name="Başlık 1"/>
          <p:cNvSpPr txBox="1">
            <a:spLocks/>
          </p:cNvSpPr>
          <p:nvPr/>
        </p:nvSpPr>
        <p:spPr>
          <a:xfrm>
            <a:off x="6354514" y="3501008"/>
            <a:ext cx="2520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smtClean="0"/>
              <a:t>TANIDIKTIR, EĞİTİMLE GİDERİLİR %52</a:t>
            </a:r>
          </a:p>
          <a:p>
            <a:pPr algn="l"/>
            <a:r>
              <a:rPr lang="tr-TR" sz="1800" dirty="0" smtClean="0">
                <a:solidFill>
                  <a:srgbClr val="C00000"/>
                </a:solidFill>
              </a:rPr>
              <a:t>YANILMALAR</a:t>
            </a:r>
            <a:endParaRPr lang="tr-TR" sz="1800" dirty="0">
              <a:solidFill>
                <a:srgbClr val="C00000"/>
              </a:solidFill>
            </a:endParaRPr>
          </a:p>
        </p:txBody>
      </p:sp>
      <p:sp>
        <p:nvSpPr>
          <p:cNvPr id="11" name="Başlık 1"/>
          <p:cNvSpPr txBox="1">
            <a:spLocks/>
          </p:cNvSpPr>
          <p:nvPr/>
        </p:nvSpPr>
        <p:spPr>
          <a:xfrm>
            <a:off x="6231276" y="5089726"/>
            <a:ext cx="2520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smtClean="0"/>
              <a:t>ACEMİLER YAPAR, TEHLİKELİDİR %5</a:t>
            </a:r>
          </a:p>
          <a:p>
            <a:pPr algn="l"/>
            <a:r>
              <a:rPr lang="tr-TR" sz="1800" dirty="0" smtClean="0">
                <a:solidFill>
                  <a:srgbClr val="C00000"/>
                </a:solidFill>
              </a:rPr>
              <a:t>YANILGILAR</a:t>
            </a:r>
            <a:endParaRPr lang="tr-TR" sz="1800" dirty="0">
              <a:solidFill>
                <a:srgbClr val="C00000"/>
              </a:solidFill>
            </a:endParaRPr>
          </a:p>
        </p:txBody>
      </p:sp>
    </p:spTree>
    <p:extLst>
      <p:ext uri="{BB962C8B-B14F-4D97-AF65-F5344CB8AC3E}">
        <p14:creationId xmlns:p14="http://schemas.microsoft.com/office/powerpoint/2010/main" val="2504482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Hatalarda </a:t>
            </a:r>
            <a:r>
              <a:rPr lang="tr-TR" b="1" dirty="0" smtClean="0">
                <a:solidFill>
                  <a:srgbClr val="C00000"/>
                </a:solidFill>
              </a:rPr>
              <a:t>İsviçre </a:t>
            </a:r>
            <a:r>
              <a:rPr lang="tr-TR" b="1" dirty="0" smtClean="0">
                <a:solidFill>
                  <a:srgbClr val="C00000"/>
                </a:solidFill>
              </a:rPr>
              <a:t>Peyniri </a:t>
            </a:r>
            <a:r>
              <a:rPr lang="tr-TR" dirty="0" smtClean="0"/>
              <a:t>Modeli</a:t>
            </a:r>
            <a:endParaRPr lang="tr-TR" dirty="0"/>
          </a:p>
        </p:txBody>
      </p:sp>
      <p:sp>
        <p:nvSpPr>
          <p:cNvPr id="3" name="İçerik Yer Tutucusu 2"/>
          <p:cNvSpPr>
            <a:spLocks noGrp="1"/>
          </p:cNvSpPr>
          <p:nvPr>
            <p:ph idx="1"/>
          </p:nvPr>
        </p:nvSpPr>
        <p:spPr/>
        <p:txBody>
          <a:bodyPr/>
          <a:lstStyle/>
          <a:p>
            <a:r>
              <a:rPr lang="tr-TR" dirty="0" smtClean="0"/>
              <a:t>Havacılıkta risk analizi ve risk yönetiminde sık kullanılan bir modeldir. </a:t>
            </a:r>
          </a:p>
          <a:p>
            <a:r>
              <a:rPr lang="tr-TR" b="1" dirty="0" smtClean="0"/>
              <a:t>Risk faktörü </a:t>
            </a:r>
            <a:r>
              <a:rPr lang="tr-TR" dirty="0" smtClean="0"/>
              <a:t>ile </a:t>
            </a:r>
            <a:r>
              <a:rPr lang="tr-TR" b="1" dirty="0" smtClean="0"/>
              <a:t>kaza olgusu </a:t>
            </a:r>
            <a:r>
              <a:rPr lang="tr-TR" dirty="0" smtClean="0"/>
              <a:t>arasında bir çok kontrol ve savunma tabakası olmasına karşın eğer dikkat edilmezse her tabakada ortaya çıkan boşluklar peşi peşine denk gelerek riskin bu boşluklardan geçmesine ve kazanın ortaya çıkmasına neden olur.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32</a:t>
            </a:fld>
            <a:endParaRPr lang="tr-TR"/>
          </a:p>
        </p:txBody>
      </p:sp>
    </p:spTree>
    <p:extLst>
      <p:ext uri="{BB962C8B-B14F-4D97-AF65-F5344CB8AC3E}">
        <p14:creationId xmlns:p14="http://schemas.microsoft.com/office/powerpoint/2010/main" val="3691960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Hatalarda </a:t>
            </a:r>
            <a:r>
              <a:rPr lang="tr-TR" b="1" dirty="0" smtClean="0">
                <a:solidFill>
                  <a:srgbClr val="C00000"/>
                </a:solidFill>
              </a:rPr>
              <a:t>İsviçre </a:t>
            </a:r>
            <a:r>
              <a:rPr lang="tr-TR" b="1" dirty="0">
                <a:solidFill>
                  <a:srgbClr val="C00000"/>
                </a:solidFill>
              </a:rPr>
              <a:t>Peyniri </a:t>
            </a:r>
            <a:r>
              <a:rPr lang="tr-TR" dirty="0"/>
              <a:t>Modeli</a:t>
            </a:r>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33</a:t>
            </a:fld>
            <a:endParaRPr lang="tr-TR"/>
          </a:p>
        </p:txBody>
      </p:sp>
      <p:pic>
        <p:nvPicPr>
          <p:cNvPr id="7170" name="Picture 2" descr="https://upload.wikimedia.org/wikipedia/commons/thumb/e/e8/Swiss_cheese_model_of_accident_causation.png/330px-Swiss_cheese_model_of_accident_caus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79353"/>
            <a:ext cx="6840760" cy="460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131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Hatalarda </a:t>
            </a:r>
            <a:r>
              <a:rPr lang="tr-TR" b="1" dirty="0" smtClean="0">
                <a:solidFill>
                  <a:srgbClr val="C00000"/>
                </a:solidFill>
              </a:rPr>
              <a:t>İsviçre </a:t>
            </a:r>
            <a:r>
              <a:rPr lang="tr-TR" b="1" dirty="0">
                <a:solidFill>
                  <a:srgbClr val="C00000"/>
                </a:solidFill>
              </a:rPr>
              <a:t>Peyniri </a:t>
            </a:r>
            <a:r>
              <a:rPr lang="tr-TR" dirty="0"/>
              <a:t>Modeli</a:t>
            </a:r>
          </a:p>
        </p:txBody>
      </p:sp>
      <p:sp>
        <p:nvSpPr>
          <p:cNvPr id="3" name="İçerik Yer Tutucusu 2"/>
          <p:cNvSpPr>
            <a:spLocks noGrp="1"/>
          </p:cNvSpPr>
          <p:nvPr>
            <p:ph idx="1"/>
          </p:nvPr>
        </p:nvSpPr>
        <p:spPr/>
        <p:txBody>
          <a:bodyPr>
            <a:normAutofit fontScale="85000" lnSpcReduction="20000"/>
          </a:bodyPr>
          <a:lstStyle/>
          <a:p>
            <a:r>
              <a:rPr lang="tr-TR" dirty="0" smtClean="0"/>
              <a:t>Bir tabakadaki </a:t>
            </a:r>
            <a:r>
              <a:rPr lang="tr-TR" b="1" dirty="0" smtClean="0"/>
              <a:t>kusuru</a:t>
            </a:r>
            <a:r>
              <a:rPr lang="tr-TR" dirty="0" smtClean="0"/>
              <a:t>, </a:t>
            </a:r>
            <a:r>
              <a:rPr lang="tr-TR" b="1" dirty="0" smtClean="0"/>
              <a:t>ihmali</a:t>
            </a:r>
            <a:r>
              <a:rPr lang="tr-TR" dirty="0" smtClean="0"/>
              <a:t> veya </a:t>
            </a:r>
            <a:r>
              <a:rPr lang="tr-TR" b="1" dirty="0" smtClean="0"/>
              <a:t>yanlışı </a:t>
            </a:r>
            <a:r>
              <a:rPr lang="tr-TR" dirty="0" smtClean="0"/>
              <a:t>önlemek diğer tabakadaki kusurun da önleneceği anlamına gelmez. Bütün tabakalarda, bütün düzeylerde, bütün işlemlerde hata kontrolü ve doğrulaması yapmak gerekir. </a:t>
            </a:r>
            <a:endParaRPr lang="tr-TR" dirty="0"/>
          </a:p>
          <a:p>
            <a:r>
              <a:rPr lang="tr-TR" dirty="0" smtClean="0"/>
              <a:t>Organizasyonun, yönetim ve nezaret uygulamalarının,  ön koşulların, araç ve gereçlerin spesifik işlemlerinin her birinin ayrı ayrı kontrol edilmesi ve doğrulamasının yapılması gerekir. </a:t>
            </a:r>
          </a:p>
          <a:p>
            <a:r>
              <a:rPr lang="tr-TR" dirty="0" smtClean="0"/>
              <a:t>Peynirdeki delikler sistemde yer alan bireylerin ZAYIFLIKLARINI gösterir. Deliklerin kimi küçük kimi daha büyüktür. Bazı kişilerin eylemleri daha HATALI olabilir.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34</a:t>
            </a:fld>
            <a:endParaRPr lang="tr-TR"/>
          </a:p>
        </p:txBody>
      </p:sp>
    </p:spTree>
    <p:extLst>
      <p:ext uri="{BB962C8B-B14F-4D97-AF65-F5344CB8AC3E}">
        <p14:creationId xmlns:p14="http://schemas.microsoft.com/office/powerpoint/2010/main" val="162758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 modelleri ve kuramları</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Hata modelleri ve kuramları belli başlıklar altında incelenmiştir. Bu kuramlarda hataların nitelikleri ve özellikleri üzerinde durulmuştur. </a:t>
            </a:r>
          </a:p>
          <a:p>
            <a:r>
              <a:rPr lang="tr-TR" dirty="0" smtClean="0"/>
              <a:t>Hata modelleri şunlardır:</a:t>
            </a:r>
          </a:p>
          <a:p>
            <a:pPr lvl="1"/>
            <a:r>
              <a:rPr lang="tr-TR" dirty="0" smtClean="0"/>
              <a:t>Tasarım ve Operatör (Öğretim metodu nedenli hatalar)</a:t>
            </a:r>
          </a:p>
          <a:p>
            <a:pPr lvl="1"/>
            <a:r>
              <a:rPr lang="tr-TR" dirty="0" smtClean="0"/>
              <a:t>Değişken ve Sabit Hatalar </a:t>
            </a:r>
          </a:p>
          <a:p>
            <a:pPr lvl="1"/>
            <a:r>
              <a:rPr lang="tr-TR" dirty="0" smtClean="0"/>
              <a:t>Düzeltilebilir ve düzeltilemez hatalar </a:t>
            </a:r>
          </a:p>
          <a:p>
            <a:pPr lvl="1"/>
            <a:r>
              <a:rPr lang="tr-TR" dirty="0" smtClean="0"/>
              <a:t>Yanlış eylem, unutulan eylem, yanlış plan</a:t>
            </a:r>
          </a:p>
          <a:p>
            <a:pPr lvl="1"/>
            <a:r>
              <a:rPr lang="tr-TR" dirty="0" smtClean="0"/>
              <a:t>Bilgi ve beceriye dayanan davranışlarla ilgili hatalar</a:t>
            </a:r>
          </a:p>
          <a:p>
            <a:pPr lvl="1"/>
            <a:r>
              <a:rPr lang="tr-TR" dirty="0" smtClean="0"/>
              <a:t>İsviçre </a:t>
            </a:r>
            <a:r>
              <a:rPr lang="tr-TR" dirty="0" smtClean="0"/>
              <a:t>peyniri modeli</a:t>
            </a:r>
          </a:p>
          <a:p>
            <a:pPr lvl="1"/>
            <a:r>
              <a:rPr lang="tr-TR" dirty="0" smtClean="0"/>
              <a:t>Başarısızlıklar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a:t>
            </a:fld>
            <a:endParaRPr lang="tr-TR"/>
          </a:p>
        </p:txBody>
      </p:sp>
    </p:spTree>
    <p:extLst>
      <p:ext uri="{BB962C8B-B14F-4D97-AF65-F5344CB8AC3E}">
        <p14:creationId xmlns:p14="http://schemas.microsoft.com/office/powerpoint/2010/main" val="389323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800" dirty="0" smtClean="0"/>
              <a:t>Tasarım ve operatör nedenli hatalar</a:t>
            </a:r>
            <a:r>
              <a:rPr lang="tr-TR" dirty="0" smtClean="0"/>
              <a:t/>
            </a:r>
            <a:br>
              <a:rPr lang="tr-TR" dirty="0" smtClean="0"/>
            </a:br>
            <a:endParaRPr lang="tr-TR" dirty="0"/>
          </a:p>
        </p:txBody>
      </p:sp>
      <p:sp>
        <p:nvSpPr>
          <p:cNvPr id="3" name="İçerik Yer Tutucusu 2"/>
          <p:cNvSpPr>
            <a:spLocks noGrp="1"/>
          </p:cNvSpPr>
          <p:nvPr>
            <p:ph idx="1"/>
          </p:nvPr>
        </p:nvSpPr>
        <p:spPr>
          <a:xfrm>
            <a:off x="251520" y="1412776"/>
            <a:ext cx="8640960" cy="4713387"/>
          </a:xfrm>
        </p:spPr>
        <p:txBody>
          <a:bodyPr>
            <a:noAutofit/>
          </a:bodyPr>
          <a:lstStyle/>
          <a:p>
            <a:r>
              <a:rPr lang="tr-TR" sz="2100" dirty="0" smtClean="0"/>
              <a:t>Havacılıkta hatalar konusu daha çok ön cephede bulunun personel için gündeme getirilir. Bunlar uçuş personeli, hava trafik kontrolörleri ve uçak bakım mühendisleri ve teknisyenleridir. </a:t>
            </a:r>
          </a:p>
          <a:p>
            <a:r>
              <a:rPr lang="tr-TR" sz="2100" dirty="0" smtClean="0"/>
              <a:t>Bununla birlikte hatalar daha uçak havalanmadan ortaya çıkabilir. Bir uçak havada çok iyi uçuyor gözükmesine karşın üretimdeki küçük bir hata, bakım prosedürlerinde ihmal edilen bir kural, hava trafik kontrolörünün önem vermediği bir konu uçuş sürecindeki uçağı ciddi biçimde risk altına alabilir. </a:t>
            </a:r>
          </a:p>
          <a:p>
            <a:r>
              <a:rPr lang="tr-TR" sz="2100" dirty="0" smtClean="0"/>
              <a:t>Uçak kazaları (accidents)  veya uçak vukuatları (incidents)sonrasında yapılan araştırmalarda </a:t>
            </a:r>
            <a:r>
              <a:rPr lang="tr-TR" sz="2100" b="1" dirty="0" smtClean="0">
                <a:solidFill>
                  <a:srgbClr val="C00000"/>
                </a:solidFill>
              </a:rPr>
              <a:t>birden fazla kişinin yaptığı birden fazla hata </a:t>
            </a:r>
            <a:r>
              <a:rPr lang="tr-TR" sz="2100" dirty="0" smtClean="0"/>
              <a:t>ile karşılaşılır. Bunun anlamı, değişik nitelikteki hataların bir araya gelerek bir kombinasyon oluşturması ve ciddi sonuçlara yol açmasıdır.</a:t>
            </a:r>
          </a:p>
          <a:p>
            <a:r>
              <a:rPr lang="tr-TR" sz="2100" dirty="0" smtClean="0"/>
              <a:t>Kuramda «</a:t>
            </a:r>
            <a:r>
              <a:rPr lang="tr-TR" sz="2100" dirty="0" smtClean="0">
                <a:solidFill>
                  <a:srgbClr val="C00000"/>
                </a:solidFill>
              </a:rPr>
              <a:t>induced error</a:t>
            </a:r>
            <a:r>
              <a:rPr lang="tr-TR" sz="2100" dirty="0" smtClean="0"/>
              <a:t>» adı verilen yetersizlikler kişinin kendisinden, iyi yetişmemiş olmasından, kişinin anlamsız bir takım «varsayımlar» «düşünceler» geliştirmesinden kaynaklanır.  </a:t>
            </a:r>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5</a:t>
            </a:fld>
            <a:endParaRPr lang="tr-TR"/>
          </a:p>
        </p:txBody>
      </p:sp>
    </p:spTree>
    <p:extLst>
      <p:ext uri="{BB962C8B-B14F-4D97-AF65-F5344CB8AC3E}">
        <p14:creationId xmlns:p14="http://schemas.microsoft.com/office/powerpoint/2010/main" val="118845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Uçak vukuatlarında ne olur?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6</a:t>
            </a:fld>
            <a:endParaRPr lang="tr-TR"/>
          </a:p>
        </p:txBody>
      </p:sp>
      <p:grpSp>
        <p:nvGrpSpPr>
          <p:cNvPr id="7" name="Grup 6"/>
          <p:cNvGrpSpPr/>
          <p:nvPr/>
        </p:nvGrpSpPr>
        <p:grpSpPr>
          <a:xfrm>
            <a:off x="251520" y="1412775"/>
            <a:ext cx="8568952" cy="4923944"/>
            <a:chOff x="251520" y="1412775"/>
            <a:chExt cx="8568952" cy="4923944"/>
          </a:xfrm>
        </p:grpSpPr>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4318" b="20738"/>
            <a:stretch/>
          </p:blipFill>
          <p:spPr bwMode="auto">
            <a:xfrm>
              <a:off x="459112" y="1412775"/>
              <a:ext cx="8361360" cy="344551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336" t="40940" r="15502" b="39688"/>
            <a:stretch/>
          </p:blipFill>
          <p:spPr bwMode="auto">
            <a:xfrm>
              <a:off x="251520" y="4869160"/>
              <a:ext cx="8568952" cy="146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6281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Kaza – Vukuat (Accident – Incident)</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7</a:t>
            </a:fld>
            <a:endParaRPr lang="tr-T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29" t="8985" r="39338" b="57617"/>
          <a:stretch/>
        </p:blipFill>
        <p:spPr bwMode="auto">
          <a:xfrm>
            <a:off x="467544" y="1268759"/>
            <a:ext cx="8280920" cy="314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incid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4" t="5297" r="2816" b="9647"/>
          <a:stretch/>
        </p:blipFill>
        <p:spPr bwMode="auto">
          <a:xfrm>
            <a:off x="5580112" y="4601472"/>
            <a:ext cx="3010957" cy="181825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39552" y="2348880"/>
            <a:ext cx="1800200" cy="369332"/>
          </a:xfrm>
          <a:prstGeom prst="rect">
            <a:avLst/>
          </a:prstGeom>
          <a:noFill/>
        </p:spPr>
        <p:txBody>
          <a:bodyPr wrap="square" rtlCol="0">
            <a:spAutoFit/>
          </a:bodyPr>
          <a:lstStyle/>
          <a:p>
            <a:r>
              <a:rPr lang="tr-TR" b="1" dirty="0" smtClean="0">
                <a:solidFill>
                  <a:srgbClr val="C00000"/>
                </a:solidFill>
              </a:rPr>
              <a:t>VUKUAT</a:t>
            </a:r>
            <a:endParaRPr lang="tr-TR" b="1" dirty="0">
              <a:solidFill>
                <a:srgbClr val="C00000"/>
              </a:solidFill>
            </a:endParaRPr>
          </a:p>
        </p:txBody>
      </p:sp>
      <p:sp>
        <p:nvSpPr>
          <p:cNvPr id="9" name="Metin kutusu 8"/>
          <p:cNvSpPr txBox="1"/>
          <p:nvPr/>
        </p:nvSpPr>
        <p:spPr>
          <a:xfrm>
            <a:off x="539552" y="3501008"/>
            <a:ext cx="1944216" cy="369332"/>
          </a:xfrm>
          <a:prstGeom prst="rect">
            <a:avLst/>
          </a:prstGeom>
          <a:noFill/>
        </p:spPr>
        <p:txBody>
          <a:bodyPr wrap="square" rtlCol="0">
            <a:spAutoFit/>
          </a:bodyPr>
          <a:lstStyle/>
          <a:p>
            <a:r>
              <a:rPr lang="tr-TR" b="1" dirty="0" smtClean="0">
                <a:solidFill>
                  <a:srgbClr val="C00000"/>
                </a:solidFill>
              </a:rPr>
              <a:t>KAZA</a:t>
            </a:r>
            <a:endParaRPr lang="tr-TR" b="1" dirty="0">
              <a:solidFill>
                <a:srgbClr val="C00000"/>
              </a:solidFill>
            </a:endParaRPr>
          </a:p>
        </p:txBody>
      </p:sp>
    </p:spTree>
    <p:extLst>
      <p:ext uri="{BB962C8B-B14F-4D97-AF65-F5344CB8AC3E}">
        <p14:creationId xmlns:p14="http://schemas.microsoft.com/office/powerpoint/2010/main" val="118121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variable constant errors"/>
          <p:cNvPicPr>
            <a:picLocks noChangeAspect="1" noChangeArrowheads="1"/>
          </p:cNvPicPr>
          <p:nvPr/>
        </p:nvPicPr>
        <p:blipFill rotWithShape="1">
          <a:blip r:embed="rId2">
            <a:extLst>
              <a:ext uri="{28A0092B-C50C-407E-A947-70E740481C1C}">
                <a14:useLocalDpi xmlns:a14="http://schemas.microsoft.com/office/drawing/2010/main" val="0"/>
              </a:ext>
            </a:extLst>
          </a:blip>
          <a:srcRect b="19243"/>
          <a:stretch/>
        </p:blipFill>
        <p:spPr bwMode="auto">
          <a:xfrm>
            <a:off x="5327576" y="0"/>
            <a:ext cx="3816424" cy="177008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pPr algn="l"/>
            <a:r>
              <a:rPr lang="tr-TR" sz="3200" dirty="0" smtClean="0"/>
              <a:t>Değişken – Sabit hatalar</a:t>
            </a:r>
            <a:endParaRPr lang="tr-TR" sz="3200" dirty="0"/>
          </a:p>
        </p:txBody>
      </p:sp>
      <p:sp>
        <p:nvSpPr>
          <p:cNvPr id="3" name="İçerik Yer Tutucusu 2"/>
          <p:cNvSpPr>
            <a:spLocks noGrp="1"/>
          </p:cNvSpPr>
          <p:nvPr>
            <p:ph idx="1"/>
          </p:nvPr>
        </p:nvSpPr>
        <p:spPr>
          <a:xfrm>
            <a:off x="457200" y="1600200"/>
            <a:ext cx="7571184" cy="4525963"/>
          </a:xfrm>
        </p:spPr>
        <p:txBody>
          <a:bodyPr>
            <a:normAutofit fontScale="77500" lnSpcReduction="20000"/>
          </a:bodyPr>
          <a:lstStyle/>
          <a:p>
            <a:r>
              <a:rPr lang="tr-TR" dirty="0" smtClean="0"/>
              <a:t>Değişken hatalar tesadüfi hatalardır ve her defasında farklı şekillerde, farklı yerlerde  ortaya çıkar.  Sabit hatalar ise sistematik hatalar olarak isimlendirilir ve her defasında, her denemede aynı yerde, aynı kişide, aynı konuda ortaya çıkar. Sabit hataları tahmin etmek, kontrol etmek ve düzeltmek daha kolay iken değişken hataları tahmin etmek zordur.</a:t>
            </a:r>
          </a:p>
          <a:p>
            <a:r>
              <a:rPr lang="tr-TR" dirty="0" smtClean="0"/>
              <a:t>Değişken hatalar </a:t>
            </a:r>
            <a:r>
              <a:rPr lang="tr-TR" b="1" dirty="0" smtClean="0">
                <a:solidFill>
                  <a:srgbClr val="C00000"/>
                </a:solidFill>
              </a:rPr>
              <a:t>VARYANS</a:t>
            </a:r>
            <a:r>
              <a:rPr lang="tr-TR" dirty="0" smtClean="0"/>
              <a:t> olarak veya </a:t>
            </a:r>
            <a:r>
              <a:rPr lang="tr-TR" dirty="0" smtClean="0">
                <a:solidFill>
                  <a:srgbClr val="C00000"/>
                </a:solidFill>
              </a:rPr>
              <a:t>DEĞİŞKENLİK</a:t>
            </a:r>
            <a:r>
              <a:rPr lang="tr-TR" dirty="0" smtClean="0"/>
              <a:t> olarak isimlendirilirken sabit hatalar </a:t>
            </a:r>
            <a:r>
              <a:rPr lang="tr-TR" b="1" dirty="0" smtClean="0">
                <a:solidFill>
                  <a:srgbClr val="C00000"/>
                </a:solidFill>
              </a:rPr>
              <a:t>BIAS</a:t>
            </a:r>
            <a:r>
              <a:rPr lang="tr-TR" dirty="0" smtClean="0"/>
              <a:t> (</a:t>
            </a:r>
            <a:r>
              <a:rPr lang="tr-TR" dirty="0" err="1" smtClean="0"/>
              <a:t>Bayes</a:t>
            </a:r>
            <a:r>
              <a:rPr lang="tr-TR" dirty="0" smtClean="0"/>
              <a:t>) veya </a:t>
            </a:r>
            <a:r>
              <a:rPr lang="tr-TR" dirty="0" smtClean="0">
                <a:solidFill>
                  <a:srgbClr val="C00000"/>
                </a:solidFill>
              </a:rPr>
              <a:t>SAPMA</a:t>
            </a:r>
            <a:r>
              <a:rPr lang="tr-TR" dirty="0" smtClean="0"/>
              <a:t> olarak adlandırılır. </a:t>
            </a:r>
          </a:p>
          <a:p>
            <a:r>
              <a:rPr lang="tr-TR" dirty="0" smtClean="0"/>
              <a:t>Eğer işin niteliğini iyi bilirsek, çevreyi iyi tanırsak, işi iyi yönetirsek, personelin tutum ve tavırlarını iyi bilirsek hataları daha kolay yönetebiliriz. Belirsizlik arttıkça hata olasılığı da artar.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8</a:t>
            </a:fld>
            <a:endParaRPr lang="tr-TR"/>
          </a:p>
        </p:txBody>
      </p:sp>
    </p:spTree>
    <p:extLst>
      <p:ext uri="{BB962C8B-B14F-4D97-AF65-F5344CB8AC3E}">
        <p14:creationId xmlns:p14="http://schemas.microsoft.com/office/powerpoint/2010/main" val="354772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Düzeltilebilir-düzeltilemez hatalar</a:t>
            </a:r>
            <a:endParaRPr lang="tr-TR" dirty="0"/>
          </a:p>
        </p:txBody>
      </p:sp>
      <p:sp>
        <p:nvSpPr>
          <p:cNvPr id="3" name="İçerik Yer Tutucusu 2"/>
          <p:cNvSpPr>
            <a:spLocks noGrp="1"/>
          </p:cNvSpPr>
          <p:nvPr>
            <p:ph idx="1"/>
          </p:nvPr>
        </p:nvSpPr>
        <p:spPr>
          <a:xfrm>
            <a:off x="467544" y="3789040"/>
            <a:ext cx="8229600" cy="2088232"/>
          </a:xfrm>
        </p:spPr>
        <p:txBody>
          <a:bodyPr>
            <a:normAutofit/>
          </a:bodyPr>
          <a:lstStyle/>
          <a:p>
            <a:r>
              <a:rPr lang="tr-TR" dirty="0" smtClean="0"/>
              <a:t>«Evet» dedikten sonra artık </a:t>
            </a:r>
            <a:r>
              <a:rPr lang="tr-TR" u="sng" dirty="0" smtClean="0"/>
              <a:t>geri dönemezsin</a:t>
            </a:r>
            <a:r>
              <a:rPr lang="tr-TR" dirty="0" smtClean="0"/>
              <a:t>. Sonradan «</a:t>
            </a:r>
            <a:r>
              <a:rPr lang="tr-TR" b="1" dirty="0" smtClean="0">
                <a:solidFill>
                  <a:srgbClr val="C00000"/>
                </a:solidFill>
              </a:rPr>
              <a:t>hata yaptığını</a:t>
            </a:r>
            <a:r>
              <a:rPr lang="tr-TR" dirty="0" smtClean="0"/>
              <a:t>» düşünmenin artık bir anlamı yoktur. Buna </a:t>
            </a:r>
            <a:r>
              <a:rPr lang="tr-TR" u="sng" dirty="0" smtClean="0"/>
              <a:t>irreversible error </a:t>
            </a:r>
            <a:r>
              <a:rPr lang="tr-TR" dirty="0" smtClean="0"/>
              <a:t>denir.  Anlamı DÜZELTİLEMEZ HATA demektir.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16.4.2019</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9</a:t>
            </a:fld>
            <a:endParaRPr lang="tr-TR"/>
          </a:p>
        </p:txBody>
      </p:sp>
      <p:pic>
        <p:nvPicPr>
          <p:cNvPr id="7170" name="Picture 2" descr="Image result for &quot;irreversible error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437197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8785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13568</TotalTime>
  <Words>2102</Words>
  <Application>Microsoft Office PowerPoint</Application>
  <PresentationFormat>Ekran Gösterisi (4:3)</PresentationFormat>
  <Paragraphs>231</Paragraphs>
  <Slides>34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34</vt:i4>
      </vt:variant>
    </vt:vector>
  </HeadingPairs>
  <TitlesOfParts>
    <vt:vector size="37" baseType="lpstr">
      <vt:lpstr>Arial</vt:lpstr>
      <vt:lpstr>Calibri</vt:lpstr>
      <vt:lpstr>Ofis Teması</vt:lpstr>
      <vt:lpstr>EASA Part 66 için Module 9: Human Factors Lisans Sınıfı:  B1 ve B2  İnsan Hatası – 9.8 </vt:lpstr>
      <vt:lpstr>İnsan hatası</vt:lpstr>
      <vt:lpstr>Havacılıkta hatalar</vt:lpstr>
      <vt:lpstr>Hata modelleri ve kuramları</vt:lpstr>
      <vt:lpstr>Tasarım ve operatör nedenli hatalar </vt:lpstr>
      <vt:lpstr>Uçak vukuatlarında ne olur?</vt:lpstr>
      <vt:lpstr>Kaza – Vukuat (Accident – Incident)</vt:lpstr>
      <vt:lpstr>Değişken – Sabit hatalar</vt:lpstr>
      <vt:lpstr>Düzeltilebilir-düzeltilemez hatalar</vt:lpstr>
      <vt:lpstr>Düzeltilebilir-düzeltilemez hatalar</vt:lpstr>
      <vt:lpstr>Düzeltilebilir-düzeltilemez hatalar</vt:lpstr>
      <vt:lpstr>PowerPoint Sunusu</vt:lpstr>
      <vt:lpstr>Slip - taksir  demektir İşin kusurlu yapılması anlamına gelir</vt:lpstr>
      <vt:lpstr>Lapses – savsaklama demektir İşin «ihmal edilmesi» anlamına gelir</vt:lpstr>
      <vt:lpstr>Mistake, Yanlışlıklar</vt:lpstr>
      <vt:lpstr>Mistake, Yanlışlıklar</vt:lpstr>
      <vt:lpstr>Beceri-, kural-, bilgi- temelli davranışlar ve bunlarla ilgili hatalar</vt:lpstr>
      <vt:lpstr>Davranışlar ve hata türleri</vt:lpstr>
      <vt:lpstr>Hatalı işlem (action slips)</vt:lpstr>
      <vt:lpstr>Absent-minded insanların en önemli dayanakları ve savunma  gerekçeleri MASUM olduklarına inanmalarıdır. SUÇLU ve MASUM… Dalgın insanlar  SÜPER MASUM kişilerdir.</vt:lpstr>
      <vt:lpstr>İşlem hatası böyle bir şeydir: Bir şey yapıyor, fakat yapmak istediği şeyi yapmıyor. </vt:lpstr>
      <vt:lpstr>İşlem hatası (action slips)</vt:lpstr>
      <vt:lpstr>İşlem hatası(action slips)  Asıl işlem yerine başka bir işlemin yapılması</vt:lpstr>
      <vt:lpstr>Gereksiz işlem (Environmental capture)</vt:lpstr>
      <vt:lpstr>Çevresel şema nedeniyle Gereksiz işlem (Environmental capture)</vt:lpstr>
      <vt:lpstr>Ters işlem veya Evirtim (reversion)  Eski uygulamaya dönüş</vt:lpstr>
      <vt:lpstr>Evirtim (reversion) </vt:lpstr>
      <vt:lpstr>Kural temelli davranış hataları</vt:lpstr>
      <vt:lpstr>Bilgi temelli hatalar </vt:lpstr>
      <vt:lpstr>Bilgi temelli hatalar </vt:lpstr>
      <vt:lpstr>Hataların türleri</vt:lpstr>
      <vt:lpstr>Hatalarda İsviçre Peyniri Modeli</vt:lpstr>
      <vt:lpstr>Hatalarda İsviçre Peyniri Modeli</vt:lpstr>
      <vt:lpstr>Hatalarda İsviçre Peyniri Modeli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Performansı Etkileyen Faktörler</dc:title>
  <dc:creator>Hüner ŞENCAN</dc:creator>
  <cp:lastModifiedBy>Hüner</cp:lastModifiedBy>
  <cp:revision>267</cp:revision>
  <cp:lastPrinted>2018-01-29T12:24:59Z</cp:lastPrinted>
  <dcterms:created xsi:type="dcterms:W3CDTF">2017-11-15T08:40:41Z</dcterms:created>
  <dcterms:modified xsi:type="dcterms:W3CDTF">2019-04-16T07:02:18Z</dcterms:modified>
</cp:coreProperties>
</file>